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notesSlide+xml" PartName="/ppt/notesSlides/notesSlide14.xml"/>
  <Override ContentType="application/vnd.openxmlformats-officedocument.presentationml.notesSlide+xml" PartName="/ppt/notesSlides/notesSlide15.xml"/>
  <Override ContentType="application/vnd.openxmlformats-officedocument.presentationml.notesSlide+xml" PartName="/ppt/notesSlides/notesSlide16.xml"/>
  <Override ContentType="application/vnd.openxmlformats-officedocument.presentationml.notesSlide+xml" PartName="/ppt/notesSlides/notesSlide17.xml"/>
  <Override ContentType="application/vnd.openxmlformats-officedocument.presentationml.notesSlide+xml" PartName="/ppt/notesSlides/notesSlide18.xml"/>
  <Override ContentType="application/vnd.openxmlformats-officedocument.presentationml.notesSlide+xml" PartName="/ppt/notesSlides/notesSlide19.xml"/>
  <Override ContentType="application/vnd.openxmlformats-officedocument.presentationml.notesSlide+xml" PartName="/ppt/notesSlides/notesSlide20.xml"/>
  <Override ContentType="application/vnd.openxmlformats-officedocument.presentationml.notesSlide+xml" PartName="/ppt/notesSlides/notesSlide21.xml"/>
  <Override ContentType="application/vnd.openxmlformats-officedocument.presentationml.notesSlide+xml" PartName="/ppt/notesSlides/notesSlide22.xml"/>
  <Override ContentType="application/vnd.openxmlformats-officedocument.presentationml.notesSlide+xml" PartName="/ppt/notesSlides/notesSlide23.xml"/>
  <Override ContentType="application/vnd.openxmlformats-officedocument.presentationml.notesSlide+xml" PartName="/ppt/notesSlides/notesSlide24.xml"/>
  <Override ContentType="application/vnd.openxmlformats-officedocument.presentationml.notesSlide+xml" PartName="/ppt/notesSlides/notesSlide25.xml"/>
  <Override ContentType="application/vnd.openxmlformats-officedocument.presentationml.notesSlide+xml" PartName="/ppt/notesSlides/notesSlide26.xml"/>
  <Override ContentType="application/vnd.openxmlformats-officedocument.presentationml.notesSlide+xml" PartName="/ppt/notesSlides/notesSlide27.xml"/>
  <Override ContentType="application/vnd.openxmlformats-officedocument.presentationml.notesSlide+xml" PartName="/ppt/notesSlides/notesSlide28.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5"/>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Lst>
  <p:sldSz cx="18288000" cy="10287000"/>
  <p:notesSz cx="6858000" cy="9144000"/>
  <p:embeddedFontLst>
    <p:embeddedFont>
      <p:font typeface="Raleway" charset="1" panose="020B0503030101060003"/>
      <p:regular r:id="rId6"/>
    </p:embeddedFont>
    <p:embeddedFont>
      <p:font typeface="Raleway Bold" charset="1" panose="020B0803030101060003"/>
      <p:regular r:id="rId7"/>
    </p:embeddedFont>
    <p:embeddedFont>
      <p:font typeface="Arimo" charset="1" panose="020B0604020202020204"/>
      <p:regular r:id="rId8"/>
    </p:embeddedFont>
    <p:embeddedFont>
      <p:font typeface="Arimo Bold" charset="1" panose="020B0704020202020204"/>
      <p:regular r:id="rId9"/>
    </p:embeddedFont>
    <p:embeddedFont>
      <p:font typeface="Arimo Italics" charset="1" panose="020B0604020202090204"/>
      <p:regular r:id="rId10"/>
    </p:embeddedFont>
    <p:embeddedFont>
      <p:font typeface="Arimo Bold Italics" charset="1" panose="020B0704020202090204"/>
      <p:regular r:id="rId11"/>
    </p:embeddedFont>
    <p:embeddedFont>
      <p:font typeface="Lato" charset="1" panose="020F0502020204030203"/>
      <p:regular r:id="rId12"/>
    </p:embeddedFont>
    <p:embeddedFont>
      <p:font typeface="Lato Bold" charset="1" panose="020F0502020204030203"/>
      <p:regular r:id="rId13"/>
    </p:embeddedFont>
    <p:embeddedFont>
      <p:font typeface="Lato Italics" charset="1" panose="020F0502020204030203"/>
      <p:regular r:id="rId14"/>
    </p:embeddedFont>
    <p:embeddedFont>
      <p:font typeface="Lato Bold Italics" charset="1" panose="020F0502020204030203"/>
      <p:regular r:id="rId15"/>
    </p:embeddedFont>
    <p:embeddedFont>
      <p:font typeface="Fira Code" charset="1" panose="020B0809050000020004"/>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slides/slide1.xml" Type="http://schemas.openxmlformats.org/officeDocument/2006/relationships/slide"/><Relationship Id="rId18" Target="slides/slide2.xml" Type="http://schemas.openxmlformats.org/officeDocument/2006/relationships/slide"/><Relationship Id="rId19" Target="slides/slide3.xml" Type="http://schemas.openxmlformats.org/officeDocument/2006/relationships/slide"/><Relationship Id="rId2" Target="presProps.xml" Type="http://schemas.openxmlformats.org/officeDocument/2006/relationships/presProps"/><Relationship Id="rId20" Target="slides/slide4.xml" Type="http://schemas.openxmlformats.org/officeDocument/2006/relationships/slide"/><Relationship Id="rId21" Target="slides/slide5.xml" Type="http://schemas.openxmlformats.org/officeDocument/2006/relationships/slide"/><Relationship Id="rId22" Target="slides/slide6.xml" Type="http://schemas.openxmlformats.org/officeDocument/2006/relationships/slide"/><Relationship Id="rId23" Target="slides/slide7.xml" Type="http://schemas.openxmlformats.org/officeDocument/2006/relationships/slide"/><Relationship Id="rId24" Target="slides/slide8.xml" Type="http://schemas.openxmlformats.org/officeDocument/2006/relationships/slide"/><Relationship Id="rId25" Target="slides/slide9.xml" Type="http://schemas.openxmlformats.org/officeDocument/2006/relationships/slide"/><Relationship Id="rId26" Target="slides/slide10.xml" Type="http://schemas.openxmlformats.org/officeDocument/2006/relationships/slide"/><Relationship Id="rId27" Target="slides/slide11.xml" Type="http://schemas.openxmlformats.org/officeDocument/2006/relationships/slide"/><Relationship Id="rId28" Target="slides/slide12.xml" Type="http://schemas.openxmlformats.org/officeDocument/2006/relationships/slide"/><Relationship Id="rId29" Target="slides/slide13.xml" Type="http://schemas.openxmlformats.org/officeDocument/2006/relationships/slide"/><Relationship Id="rId3" Target="viewProps.xml" Type="http://schemas.openxmlformats.org/officeDocument/2006/relationships/viewProps"/><Relationship Id="rId30" Target="slides/slide14.xml" Type="http://schemas.openxmlformats.org/officeDocument/2006/relationships/slide"/><Relationship Id="rId31" Target="slides/slide15.xml" Type="http://schemas.openxmlformats.org/officeDocument/2006/relationships/slide"/><Relationship Id="rId32" Target="slides/slide16.xml" Type="http://schemas.openxmlformats.org/officeDocument/2006/relationships/slide"/><Relationship Id="rId33" Target="slides/slide17.xml" Type="http://schemas.openxmlformats.org/officeDocument/2006/relationships/slide"/><Relationship Id="rId34" Target="slides/slide18.xml" Type="http://schemas.openxmlformats.org/officeDocument/2006/relationships/slide"/><Relationship Id="rId35" Target="slides/slide19.xml" Type="http://schemas.openxmlformats.org/officeDocument/2006/relationships/slide"/><Relationship Id="rId36" Target="slides/slide20.xml" Type="http://schemas.openxmlformats.org/officeDocument/2006/relationships/slide"/><Relationship Id="rId37" Target="slides/slide21.xml" Type="http://schemas.openxmlformats.org/officeDocument/2006/relationships/slide"/><Relationship Id="rId38" Target="slides/slide22.xml" Type="http://schemas.openxmlformats.org/officeDocument/2006/relationships/slide"/><Relationship Id="rId39" Target="slides/slide23.xml" Type="http://schemas.openxmlformats.org/officeDocument/2006/relationships/slide"/><Relationship Id="rId4" Target="theme/theme1.xml" Type="http://schemas.openxmlformats.org/officeDocument/2006/relationships/theme"/><Relationship Id="rId40" Target="slides/slide24.xml" Type="http://schemas.openxmlformats.org/officeDocument/2006/relationships/slide"/><Relationship Id="rId41" Target="slides/slide25.xml" Type="http://schemas.openxmlformats.org/officeDocument/2006/relationships/slide"/><Relationship Id="rId42" Target="slides/slide26.xml" Type="http://schemas.openxmlformats.org/officeDocument/2006/relationships/slide"/><Relationship Id="rId43" Target="slides/slide27.xml" Type="http://schemas.openxmlformats.org/officeDocument/2006/relationships/slide"/><Relationship Id="rId44" Target="slides/slide28.xml" Type="http://schemas.openxmlformats.org/officeDocument/2006/relationships/slide"/><Relationship Id="rId45" Target="notesMasters/notesMaster1.xml" Type="http://schemas.openxmlformats.org/officeDocument/2006/relationships/notesMaster"/><Relationship Id="rId46" Target="theme/theme2.xml" Type="http://schemas.openxmlformats.org/officeDocument/2006/relationships/theme"/><Relationship Id="rId47" Target="notesSlides/notesSlide1.xml" Type="http://schemas.openxmlformats.org/officeDocument/2006/relationships/notesSlide"/><Relationship Id="rId48" Target="notesSlides/notesSlide2.xml" Type="http://schemas.openxmlformats.org/officeDocument/2006/relationships/notesSlide"/><Relationship Id="rId49" Target="notesSlides/notesSlide3.xml" Type="http://schemas.openxmlformats.org/officeDocument/2006/relationships/notesSlide"/><Relationship Id="rId5" Target="tableStyles.xml" Type="http://schemas.openxmlformats.org/officeDocument/2006/relationships/tableStyles"/><Relationship Id="rId50" Target="notesSlides/notesSlide4.xml" Type="http://schemas.openxmlformats.org/officeDocument/2006/relationships/notesSlide"/><Relationship Id="rId51" Target="notesSlides/notesSlide5.xml" Type="http://schemas.openxmlformats.org/officeDocument/2006/relationships/notesSlide"/><Relationship Id="rId52" Target="notesSlides/notesSlide6.xml" Type="http://schemas.openxmlformats.org/officeDocument/2006/relationships/notesSlide"/><Relationship Id="rId53" Target="notesSlides/notesSlide7.xml" Type="http://schemas.openxmlformats.org/officeDocument/2006/relationships/notesSlide"/><Relationship Id="rId54" Target="notesSlides/notesSlide8.xml" Type="http://schemas.openxmlformats.org/officeDocument/2006/relationships/notesSlide"/><Relationship Id="rId55" Target="notesSlides/notesSlide9.xml" Type="http://schemas.openxmlformats.org/officeDocument/2006/relationships/notesSlide"/><Relationship Id="rId56" Target="notesSlides/notesSlide10.xml" Type="http://schemas.openxmlformats.org/officeDocument/2006/relationships/notesSlide"/><Relationship Id="rId57" Target="notesSlides/notesSlide11.xml" Type="http://schemas.openxmlformats.org/officeDocument/2006/relationships/notesSlide"/><Relationship Id="rId58" Target="notesSlides/notesSlide12.xml" Type="http://schemas.openxmlformats.org/officeDocument/2006/relationships/notesSlide"/><Relationship Id="rId59" Target="notesSlides/notesSlide13.xml" Type="http://schemas.openxmlformats.org/officeDocument/2006/relationships/notesSlide"/><Relationship Id="rId6" Target="fonts/font6.fntdata" Type="http://schemas.openxmlformats.org/officeDocument/2006/relationships/font"/><Relationship Id="rId60" Target="notesSlides/notesSlide14.xml" Type="http://schemas.openxmlformats.org/officeDocument/2006/relationships/notesSlide"/><Relationship Id="rId61" Target="notesSlides/notesSlide15.xml" Type="http://schemas.openxmlformats.org/officeDocument/2006/relationships/notesSlide"/><Relationship Id="rId62" Target="notesSlides/notesSlide16.xml" Type="http://schemas.openxmlformats.org/officeDocument/2006/relationships/notesSlide"/><Relationship Id="rId63" Target="notesSlides/notesSlide17.xml" Type="http://schemas.openxmlformats.org/officeDocument/2006/relationships/notesSlide"/><Relationship Id="rId64" Target="notesSlides/notesSlide18.xml" Type="http://schemas.openxmlformats.org/officeDocument/2006/relationships/notesSlide"/><Relationship Id="rId65" Target="notesSlides/notesSlide19.xml" Type="http://schemas.openxmlformats.org/officeDocument/2006/relationships/notesSlide"/><Relationship Id="rId66" Target="notesSlides/notesSlide20.xml" Type="http://schemas.openxmlformats.org/officeDocument/2006/relationships/notesSlide"/><Relationship Id="rId67" Target="notesSlides/notesSlide21.xml" Type="http://schemas.openxmlformats.org/officeDocument/2006/relationships/notesSlide"/><Relationship Id="rId68" Target="notesSlides/notesSlide22.xml" Type="http://schemas.openxmlformats.org/officeDocument/2006/relationships/notesSlide"/><Relationship Id="rId69" Target="notesSlides/notesSlide23.xml" Type="http://schemas.openxmlformats.org/officeDocument/2006/relationships/notesSlide"/><Relationship Id="rId7" Target="fonts/font7.fntdata" Type="http://schemas.openxmlformats.org/officeDocument/2006/relationships/font"/><Relationship Id="rId70" Target="notesSlides/notesSlide24.xml" Type="http://schemas.openxmlformats.org/officeDocument/2006/relationships/notesSlide"/><Relationship Id="rId71" Target="notesSlides/notesSlide25.xml" Type="http://schemas.openxmlformats.org/officeDocument/2006/relationships/notesSlide"/><Relationship Id="rId72" Target="notesSlides/notesSlide26.xml" Type="http://schemas.openxmlformats.org/officeDocument/2006/relationships/notesSlide"/><Relationship Id="rId73" Target="notesSlides/notesSlide27.xml" Type="http://schemas.openxmlformats.org/officeDocument/2006/relationships/notesSlide"/><Relationship Id="rId74" Target="notesSlides/notesSlide28.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no"?><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1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1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1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1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1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5.xml" Type="http://schemas.openxmlformats.org/officeDocument/2006/relationships/slide"/></Relationships>
</file>

<file path=ppt/notesSlides/_rels/notesSlide1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6.xml" Type="http://schemas.openxmlformats.org/officeDocument/2006/relationships/slide"/></Relationships>
</file>

<file path=ppt/notesSlides/_rels/notesSlide1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7.xml" Type="http://schemas.openxmlformats.org/officeDocument/2006/relationships/slide"/></Relationships>
</file>

<file path=ppt/notesSlides/_rels/notesSlide1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8.xml" Type="http://schemas.openxmlformats.org/officeDocument/2006/relationships/slide"/></Relationships>
</file>

<file path=ppt/notesSlides/_rels/notesSlide1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_rels/notesSlide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20.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21.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22.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2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4.xml" Type="http://schemas.openxmlformats.org/officeDocument/2006/relationships/slide"/></Relationships>
</file>

<file path=ppt/notesSlides/_rels/notesSlide2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5.xml" Type="http://schemas.openxmlformats.org/officeDocument/2006/relationships/slide"/></Relationships>
</file>

<file path=ppt/notesSlides/_rels/notesSlide2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6.xml" Type="http://schemas.openxmlformats.org/officeDocument/2006/relationships/slide"/></Relationships>
</file>

<file path=ppt/notesSlides/_rels/notesSlide2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7.xml" Type="http://schemas.openxmlformats.org/officeDocument/2006/relationships/slide"/></Relationships>
</file>

<file path=ppt/notesSlides/_rels/notesSlide2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28.xml" Type="http://schemas.openxmlformats.org/officeDocument/2006/relationships/slide"/></Relationships>
</file>

<file path=ppt/notesSlides/_rels/notesSlide3.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no"?><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will be the second session of the training session.</a:t>
            </a:r>
          </a:p>
          <a:p>
            <a:r>
              <a:rPr lang="en-US"/>
              <a:t/>
            </a:r>
          </a:p>
          <a:p>
            <a:r>
              <a:rPr lang="en-US"/>
              <a:t>Show this training slide before training begins.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Introduce them to another form of authentication, such as the Microsoft Authenticator App.</a:t>
            </a:r>
          </a:p>
          <a:p>
            <a:r>
              <a:rPr lang="en-US"/>
              <a:t/>
            </a:r>
          </a:p>
          <a:p>
            <a:r>
              <a:rPr lang="en-US"/>
              <a:t>Explain to them that instead of receiving an email or SMS, this app generates a secure code for you to enter in addition to your password. </a:t>
            </a:r>
          </a:p>
          <a:p>
            <a:r>
              <a:rPr lang="en-US"/>
              <a:t/>
            </a:r>
          </a:p>
          <a:p>
            <a:r>
              <a:rPr lang="en-US"/>
              <a:t>Explain that this app gives you a code that changes every 30 seconds. It serves as a replacement for receiving codes via phone or email.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section, we will Introduce password managers to your staff.</a:t>
            </a:r>
          </a:p>
          <a:p>
            <a:r>
              <a:rPr lang="en-US"/>
              <a:t/>
            </a:r>
          </a:p>
          <a:p>
            <a:r>
              <a:rPr lang="en-US"/>
              <a:t>I. First, Explain what password managers are.</a:t>
            </a:r>
          </a:p>
          <a:p>
            <a:r>
              <a:rPr lang="en-US"/>
              <a:t/>
            </a:r>
          </a:p>
          <a:p>
            <a:r>
              <a:rPr lang="en-US"/>
              <a:t>A. Password managers are software applications that help users generate, store, and manage complex and unique passwords for their online accounts.</a:t>
            </a:r>
          </a:p>
          <a:p>
            <a:r>
              <a:rPr lang="en-US"/>
              <a:t/>
            </a:r>
          </a:p>
          <a:p>
            <a:r>
              <a:rPr lang="en-US"/>
              <a:t>II. Explain the benefits of password managers.</a:t>
            </a:r>
          </a:p>
          <a:p>
            <a:r>
              <a:rPr lang="en-US"/>
              <a:t/>
            </a:r>
          </a:p>
          <a:p>
            <a:r>
              <a:rPr lang="en-US"/>
              <a:t>A. Generates complex passwords - Password managers generate complex and unique passwords for each account, making it more difficult for hackers to guess or crack passwords</a:t>
            </a:r>
          </a:p>
          <a:p>
            <a:r>
              <a:rPr lang="en-US"/>
              <a:t/>
            </a:r>
          </a:p>
          <a:p>
            <a:r>
              <a:rPr lang="en-US"/>
              <a:t>B. Stores passwords securely - Stores all your passwords in one secure location.</a:t>
            </a:r>
          </a:p>
          <a:p>
            <a:r>
              <a:rPr lang="en-US"/>
              <a:t/>
            </a:r>
          </a:p>
          <a:p>
            <a:r>
              <a:rPr lang="en-US"/>
              <a:t>C. Saves time - by automatically filling in login credentials for websites and apps. This eliminates the need to remember and enter passwords manually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that Password managers can generate complex passwords, then explain the importance of complex passwords</a:t>
            </a:r>
          </a:p>
          <a:p>
            <a:r>
              <a:rPr lang="en-US"/>
              <a:t/>
            </a:r>
          </a:p>
          <a:p>
            <a:r>
              <a:rPr lang="en-US"/>
              <a:t>I. More difficult for hackers or others to guess your password.</a:t>
            </a:r>
          </a:p>
          <a:p>
            <a:r>
              <a:rPr lang="en-US"/>
              <a:t/>
            </a:r>
          </a:p>
          <a:p>
            <a:r>
              <a:rPr lang="en-US"/>
              <a:t>II. It uses passwords you may otherwise not think of</a:t>
            </a:r>
          </a:p>
          <a:p>
            <a:r>
              <a:rPr lang="en-US"/>
              <a:t/>
            </a:r>
          </a:p>
          <a:p>
            <a:r>
              <a:rPr lang="en-US"/>
              <a:t>III. No personal information is related to complex passwords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Provide some tools of password managers that manage passwords and links that can help generate a secure password.</a:t>
            </a:r>
          </a:p>
          <a:p>
            <a:r>
              <a:rPr lang="en-US"/>
              <a:t/>
            </a:r>
          </a:p>
          <a:p>
            <a:r>
              <a:rPr lang="en-US"/>
              <a:t>I. LastPass (www.lastpass.com)</a:t>
            </a:r>
          </a:p>
          <a:p>
            <a:r>
              <a:rPr lang="en-US"/>
              <a:t/>
            </a:r>
          </a:p>
          <a:p>
            <a:r>
              <a:rPr lang="en-US"/>
              <a:t>II. 1Password</a:t>
            </a:r>
          </a:p>
          <a:p>
            <a:r>
              <a:rPr lang="en-US"/>
              <a:t>(www.1Password.com)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following slide will be the beginning of the next section.</a:t>
            </a:r>
          </a:p>
          <a:p>
            <a:r>
              <a:rPr lang="en-US"/>
              <a:t/>
            </a:r>
          </a:p>
          <a:p>
            <a:r>
              <a:rPr lang="en-US"/>
              <a:t>Let them know that next, we will discuss the need on how to "avoid risky downloads and attachments."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following on why unknown USB drives can be a danger.</a:t>
            </a:r>
          </a:p>
          <a:p>
            <a:r>
              <a:rPr lang="en-US"/>
              <a:t/>
            </a:r>
          </a:p>
          <a:p>
            <a:r>
              <a:rPr lang="en-US"/>
              <a:t>I. Entry point for infected files -  USB Drives and other storage devices plugged into your PC can be an entry point to being infected</a:t>
            </a:r>
          </a:p>
          <a:p>
            <a:r>
              <a:rPr lang="en-US"/>
              <a:t/>
            </a:r>
          </a:p>
          <a:p>
            <a:r>
              <a:rPr lang="en-US"/>
              <a:t>II. Curiosity - Unknown USB devices and curiosity. Out of curiosity, we tend to look at files we do not know. From unknown sources, these files can often be infected, affecting our systems.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Present an alternative resource for storing data, Cloud Storages.</a:t>
            </a:r>
          </a:p>
          <a:p>
            <a:r>
              <a:rPr lang="en-US"/>
              <a:t/>
            </a:r>
          </a:p>
          <a:p>
            <a:r>
              <a:rPr lang="en-US"/>
              <a:t>I. If your company uses any of these or a different company, encourage your employees to use this provided resource.</a:t>
            </a:r>
          </a:p>
          <a:p>
            <a:r>
              <a:rPr lang="en-US"/>
              <a:t/>
            </a:r>
          </a:p>
          <a:p>
            <a:r>
              <a:rPr lang="en-US"/>
              <a:t>II. additionally, it backups up your data in the cloud, which can be recoverable when something happens to the device.</a:t>
            </a:r>
          </a:p>
          <a:p>
            <a:r>
              <a:rPr lang="en-US"/>
              <a:t/>
            </a:r>
          </a:p>
          <a:p>
            <a:r>
              <a:rPr lang="en-US"/>
              <a:t>III. It is also something convenient and can be used for other personal projects they are working on.</a:t>
            </a:r>
          </a:p>
          <a:p>
            <a:r>
              <a:rPr lang="en-US"/>
              <a:t/>
            </a:r>
          </a:p>
          <a:p>
            <a:r>
              <a:rPr lang="en-US"/>
              <a:t>*Let your staff know that these practices would not only help them interact with company assets, but it is also valuable for their interaction with digital assets.*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the attendees know that email is one of the most common entry points. Be aware of your emails.</a:t>
            </a:r>
          </a:p>
          <a:p>
            <a:r>
              <a:rPr lang="en-US"/>
              <a:t/>
            </a:r>
          </a:p>
          <a:p>
            <a:r>
              <a:rPr lang="en-US"/>
              <a:t>The simplest way to is to be aware. Here are some tips:</a:t>
            </a:r>
          </a:p>
          <a:p>
            <a:r>
              <a:rPr lang="en-US"/>
              <a:t/>
            </a:r>
          </a:p>
          <a:p>
            <a:r>
              <a:rPr lang="en-US"/>
              <a:t>I. Make sure the email sender's email and name match.</a:t>
            </a:r>
          </a:p>
          <a:p>
            <a:r>
              <a:rPr lang="en-US"/>
              <a:t/>
            </a:r>
          </a:p>
          <a:p>
            <a:r>
              <a:rPr lang="en-US"/>
              <a:t>II. Legitimate emails should never ask you to verify your information.</a:t>
            </a:r>
          </a:p>
          <a:p>
            <a:r>
              <a:rPr lang="en-US"/>
              <a:t/>
            </a:r>
          </a:p>
          <a:p>
            <a:r>
              <a:rPr lang="en-US"/>
              <a:t>III. If it seems too good to be true, chances are it is.</a:t>
            </a:r>
          </a:p>
          <a:p>
            <a:r>
              <a:rPr lang="en-US"/>
              <a:t/>
            </a:r>
          </a:p>
          <a:p>
            <a:r>
              <a:rPr lang="en-US"/>
              <a:t>IV. Suspicious emails will not address you by your name because they don't know your name. They discussed just you by email; they have gotten a hold-off.</a:t>
            </a:r>
          </a:p>
          <a:p>
            <a:r>
              <a:rPr lang="en-US"/>
              <a:t/>
            </a:r>
          </a:p>
          <a:p>
            <a:r>
              <a:rPr lang="en-US"/>
              <a:t>Let them know that the following pages will give them an example.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slide will show them an example.</a:t>
            </a:r>
          </a:p>
          <a:p>
            <a:r>
              <a:rPr lang="en-US"/>
              <a:t/>
            </a:r>
          </a:p>
          <a:p>
            <a:r>
              <a:rPr lang="en-US"/>
              <a:t>Explain why this is a dangerous email after showing them the following example figure.</a:t>
            </a:r>
          </a:p>
          <a:p>
            <a:r>
              <a:rPr lang="en-US"/>
              <a:t/>
            </a:r>
          </a:p>
          <a:p>
            <a:r>
              <a:rPr lang="en-US"/>
              <a:t>The following are the reasons that make it a dangerous email.</a:t>
            </a:r>
          </a:p>
          <a:p>
            <a:r>
              <a:rPr lang="en-US"/>
              <a:t/>
            </a:r>
          </a:p>
          <a:p>
            <a:r>
              <a:rPr lang="en-US"/>
              <a:t>I. The sender's name is labeled PayPal, but the email is unrecognizable. (Point to the sender)</a:t>
            </a:r>
          </a:p>
          <a:p>
            <a:r>
              <a:rPr lang="en-US"/>
              <a:t/>
            </a:r>
          </a:p>
          <a:p>
            <a:r>
              <a:rPr lang="en-US"/>
              <a:t>II. They address you by email instead of your name. These institutions should have your name on the file. (Point to the email body next to Congratulations...)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1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slide, we will use another example your employees are more likely to encounter.</a:t>
            </a:r>
          </a:p>
          <a:p>
            <a:r>
              <a:rPr lang="en-US"/>
              <a:t/>
            </a:r>
          </a:p>
          <a:p>
            <a:r>
              <a:rPr lang="en-US"/>
              <a:t>Show them a sample of a second email sample.</a:t>
            </a:r>
          </a:p>
          <a:p>
            <a:r>
              <a:rPr lang="en-US"/>
              <a:t/>
            </a:r>
          </a:p>
          <a:p>
            <a:r>
              <a:rPr lang="en-US"/>
              <a:t>Explain the following reasons that make this a dangerous email.</a:t>
            </a:r>
          </a:p>
          <a:p>
            <a:r>
              <a:rPr lang="en-US"/>
              <a:t/>
            </a:r>
          </a:p>
          <a:p>
            <a:r>
              <a:rPr lang="en-US"/>
              <a:t>I. The sender's name is labeled Chase, but the email is unrecognizable.</a:t>
            </a:r>
          </a:p>
          <a:p>
            <a:r>
              <a:rPr lang="en-US"/>
              <a:t/>
            </a:r>
          </a:p>
          <a:p>
            <a:r>
              <a:rPr lang="en-US"/>
              <a:t>II. They address you by "Dear client" instead of your name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Ask the staff: "Let's see what you have remembered from last week... who can tell me something about... " </a:t>
            </a:r>
          </a:p>
          <a:p>
            <a:r>
              <a:rPr lang="en-US"/>
              <a:t/>
            </a:r>
          </a:p>
          <a:p>
            <a:r>
              <a:rPr lang="en-US"/>
              <a:t>Depending on how much you have, you will ask them about the concepts below. If a concept needs to be clarified, refresh their memory before moving on.</a:t>
            </a:r>
          </a:p>
          <a:p>
            <a:r>
              <a:rPr lang="en-US"/>
              <a:t/>
            </a:r>
          </a:p>
          <a:p>
            <a:r>
              <a:rPr lang="en-US"/>
              <a:t>A - Basic Concepts </a:t>
            </a:r>
          </a:p>
          <a:p>
            <a:r>
              <a:rPr lang="en-US"/>
              <a:t/>
            </a:r>
          </a:p>
          <a:p>
            <a:r>
              <a:rPr lang="en-US"/>
              <a:t>1. Common Misconceptions.</a:t>
            </a:r>
          </a:p>
          <a:p>
            <a:r>
              <a:rPr lang="en-US"/>
              <a:t>2. Security Awareness and common threats.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Show this slide with a third example.</a:t>
            </a:r>
          </a:p>
          <a:p>
            <a:r>
              <a:rPr lang="en-US"/>
              <a:t/>
            </a:r>
          </a:p>
          <a:p>
            <a:r>
              <a:rPr lang="en-US"/>
              <a:t>In this third example, explain why this is a suspicious email.</a:t>
            </a:r>
          </a:p>
          <a:p>
            <a:r>
              <a:rPr lang="en-US"/>
              <a:t/>
            </a:r>
          </a:p>
          <a:p>
            <a:r>
              <a:rPr lang="en-US"/>
              <a:t>I. The image shown is the most suspicious of all examples.</a:t>
            </a:r>
          </a:p>
          <a:p>
            <a:r>
              <a:rPr lang="en-US"/>
              <a:t/>
            </a:r>
          </a:p>
          <a:p>
            <a:r>
              <a:rPr lang="en-US"/>
              <a:t>II. The sender's name is Intuit, but the email differs.</a:t>
            </a:r>
          </a:p>
          <a:p>
            <a:r>
              <a:rPr lang="en-US"/>
              <a:t/>
            </a:r>
          </a:p>
          <a:p>
            <a:r>
              <a:rPr lang="en-US"/>
              <a:t>III. They address you by email instead of your name. These institutions should have your name on the file.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following section will discuss how to secure yourself from locking your screen.</a:t>
            </a:r>
          </a:p>
          <a:p>
            <a:r>
              <a:rPr lang="en-US"/>
              <a:t/>
            </a:r>
          </a:p>
          <a:p>
            <a:r>
              <a:rPr lang="en-US"/>
              <a:t>Let them know this section will discuss the importance of securing your screen.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the following essentials on why locking your screen is good practice</a:t>
            </a:r>
          </a:p>
          <a:p>
            <a:r>
              <a:rPr lang="en-US"/>
              <a:t/>
            </a:r>
          </a:p>
          <a:p>
            <a:r>
              <a:rPr lang="en-US"/>
              <a:t/>
            </a:r>
          </a:p>
          <a:p>
            <a:r>
              <a:rPr lang="en-US"/>
              <a:t>I. It prevents anyone from accessing your computer or data without your permission.</a:t>
            </a:r>
          </a:p>
          <a:p>
            <a:r>
              <a:rPr lang="en-US"/>
              <a:t/>
            </a:r>
          </a:p>
          <a:p>
            <a:r>
              <a:rPr lang="en-US"/>
              <a:t>II. If you work with sensitive information, leaving it on your screen when you step away could lead to a security breach. </a:t>
            </a:r>
          </a:p>
          <a:p>
            <a:r>
              <a:rPr lang="en-US"/>
              <a:t/>
            </a:r>
          </a:p>
          <a:p>
            <a:r>
              <a:rPr lang="en-US"/>
              <a:t>III. It prevents others from seeing what you are working on or accessing your private information.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next topic will discuss the dangers of outdated software and the importance of updating software for your devices.</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Explain to the individuals the importance of updating software.</a:t>
            </a:r>
          </a:p>
          <a:p>
            <a:r>
              <a:rPr lang="en-US"/>
              <a:t/>
            </a:r>
          </a:p>
          <a:p>
            <a:r>
              <a:rPr lang="en-US"/>
              <a:t>Say the following..</a:t>
            </a:r>
          </a:p>
          <a:p>
            <a:r>
              <a:rPr lang="en-US"/>
              <a:t>"As technology evolves, so do criminals' tactics when discovering new ways to compromise data."</a:t>
            </a:r>
          </a:p>
          <a:p>
            <a:r>
              <a:rPr lang="en-US"/>
              <a:t/>
            </a:r>
          </a:p>
          <a:p>
            <a:r>
              <a:rPr lang="en-US"/>
              <a:t>Discuss the following with the attendees.</a:t>
            </a:r>
          </a:p>
          <a:p>
            <a:r>
              <a:rPr lang="en-US"/>
              <a:t/>
            </a:r>
          </a:p>
          <a:p>
            <a:r>
              <a:rPr lang="en-US"/>
              <a:t>I. Security Flaws 0 There may be new security flaws discovered. With new flaws and vulnerabilities, hackers may get into your system. It does not have the latest patches.</a:t>
            </a:r>
          </a:p>
          <a:p>
            <a:r>
              <a:rPr lang="en-US"/>
              <a:t/>
            </a:r>
          </a:p>
          <a:p>
            <a:r>
              <a:rPr lang="en-US"/>
              <a:t>II. Prime target - Outdated software is also an easier target for bad actors to get into since it is easier to access and manipulate.</a:t>
            </a:r>
          </a:p>
          <a:p>
            <a:r>
              <a:rPr lang="en-US"/>
              <a:t/>
            </a:r>
          </a:p>
          <a:p>
            <a:r>
              <a:rPr lang="en-US"/>
              <a:t>III. Improves performance - In addition to protecting yourself, having updated software also improves the performance of your system and will include updated features that will be more convenient.</a:t>
            </a:r>
          </a:p>
          <a:p>
            <a:r>
              <a:rPr lang="en-US"/>
              <a:t/>
            </a:r>
          </a:p>
          <a:p>
            <a:r>
              <a:rPr lang="en-US"/>
              <a:t>IV. Incompatibility - Additionally, old software may not be compatible with newer ones. By updating software regularly, not only do you ensure that you have the latest, but it also provides you with compatibility.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them know to reach out if they have issues updating their software, </a:t>
            </a:r>
          </a:p>
          <a:p>
            <a:r>
              <a:rPr lang="en-US"/>
              <a:t/>
            </a:r>
          </a:p>
          <a:p>
            <a:r>
              <a:rPr lang="en-US"/>
              <a:t>They can also just reach out if they want to have an updated version.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Ask the training attendees if they have any questions that need to be addressed.</a:t>
            </a:r>
          </a:p>
          <a:p>
            <a:r>
              <a:rPr lang="en-US"/>
              <a:t/>
            </a:r>
          </a:p>
          <a:p>
            <a:r>
              <a:rPr lang="en-US"/>
              <a:t>Open this section for interactive discussions.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Review what the attendees have understood and ask around what they have learned.</a:t>
            </a:r>
          </a:p>
          <a:p>
            <a:r>
              <a:rPr lang="en-US"/>
              <a:t/>
            </a:r>
          </a:p>
          <a:p>
            <a:r>
              <a:rPr lang="en-US"/>
              <a:t>Ask them for a takeaway from today's session. </a:t>
            </a:r>
          </a:p>
          <a:p>
            <a:r>
              <a:rPr lang="en-US"/>
              <a:t/>
            </a:r>
          </a:p>
          <a:p>
            <a:r>
              <a:rPr lang="en-US"/>
              <a:t>Asking around reinforces what they have learned and can also teach others.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Thank the attendees and congratulate them for completing this session.</a:t>
            </a:r>
          </a:p>
          <a:p>
            <a:r>
              <a:rPr lang="en-US"/>
              <a:t/>
            </a:r>
          </a:p>
          <a:p>
            <a:r>
              <a:rPr lang="en-US"/>
              <a:t>Let them know to review the materials provided and that they can ask questions after this training session.</a:t>
            </a:r>
          </a:p>
          <a:p>
            <a:r>
              <a:rPr lang="en-US"/>
              <a:t/>
            </a:r>
          </a:p>
          <a:p>
            <a:r>
              <a:rPr lang="en-US"/>
              <a:t>Remind them of the next session date and time.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Summarize the topics which will be covered in this session.</a:t>
            </a:r>
          </a:p>
          <a:p>
            <a:r>
              <a:rPr lang="en-US"/>
              <a:t/>
            </a:r>
          </a:p>
          <a:p>
            <a:r>
              <a:rPr lang="en-US"/>
              <a:t>- Device Protection</a:t>
            </a:r>
          </a:p>
          <a:p>
            <a:r>
              <a:rPr lang="en-US"/>
              <a:t/>
            </a:r>
          </a:p>
          <a:p>
            <a:r>
              <a:rPr lang="en-US"/>
              <a:t>Let your staff know that protecting their devices will help them not only with their company-issued devices but with their personal devices as well.</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an introductory slide for the next session.</a:t>
            </a:r>
          </a:p>
          <a:p>
            <a:r>
              <a:rPr lang="en-US"/>
              <a:t/>
            </a:r>
          </a:p>
          <a:p>
            <a:r>
              <a:rPr lang="en-US"/>
              <a:t>Conduct a discussion in which you can ask the following questions - </a:t>
            </a:r>
          </a:p>
          <a:p>
            <a:r>
              <a:rPr lang="en-US"/>
              <a:t/>
            </a:r>
          </a:p>
          <a:p>
            <a:r>
              <a:rPr lang="en-US"/>
              <a:t>- Why do we need to protect our digital devices?</a:t>
            </a:r>
          </a:p>
          <a:p>
            <a:r>
              <a:rPr lang="en-US"/>
              <a:t/>
            </a:r>
          </a:p>
          <a:p>
            <a:r>
              <a:rPr lang="en-US"/>
              <a:t>- Why is it essential to protect our devices, whether company property or personal?</a:t>
            </a:r>
          </a:p>
          <a:p>
            <a:r>
              <a:rPr lang="en-US"/>
              <a:t/>
            </a:r>
          </a:p>
          <a:p>
            <a:r>
              <a:rPr lang="en-US"/>
              <a:t>- What do you think the consequences are for not protecting our devices?</a:t>
            </a:r>
          </a:p>
          <a:p>
            <a:r>
              <a:rPr lang="en-US"/>
              <a:t/>
            </a:r>
          </a:p>
          <a:p>
            <a:r>
              <a:rPr lang="en-US"/>
              <a:t>*Make this a discussion so they pay attention on the topic and not just the presentation*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your participants know that this section will cover how to manage passwords properly.</a:t>
            </a:r>
          </a:p>
          <a:p>
            <a:r>
              <a:rPr lang="en-US"/>
              <a:t/>
            </a:r>
          </a:p>
          <a:p>
            <a:r>
              <a:rPr lang="en-US"/>
              <a:t>Continue to let them know that there are going to be tips and tools to help them manage passwords and understand how to create an effective password.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Let them know not to use discernible and personal information in their passwords.</a:t>
            </a:r>
          </a:p>
          <a:p>
            <a:r>
              <a:rPr lang="en-US"/>
              <a:t/>
            </a:r>
          </a:p>
          <a:p>
            <a:r>
              <a:rPr lang="en-US"/>
              <a:t>Discuss the following as information which should be avoided when creating passwords:</a:t>
            </a:r>
          </a:p>
          <a:p>
            <a:r>
              <a:rPr lang="en-US"/>
              <a:t/>
            </a:r>
          </a:p>
          <a:p>
            <a:r>
              <a:rPr lang="en-US"/>
              <a:t>I. Easy to guess - Personal and known information makes it easier for others to guess the passwords</a:t>
            </a:r>
          </a:p>
          <a:p>
            <a:r>
              <a:rPr lang="en-US"/>
              <a:t/>
            </a:r>
          </a:p>
          <a:p>
            <a:r>
              <a:rPr lang="en-US"/>
              <a:t>II. Can be obtained publicly - Personal information can be gathered publicly through various outlets such as social media. Be careful what kind of information you post.</a:t>
            </a:r>
          </a:p>
          <a:p>
            <a:r>
              <a:rPr lang="en-US"/>
              <a:t/>
            </a:r>
          </a:p>
          <a:p>
            <a:r>
              <a:rPr lang="en-US"/>
              <a:t>III. Birthdays, names, and even pet names should not be used. </a:t>
            </a:r>
          </a:p>
          <a:p>
            <a:r>
              <a:rPr lang="en-US"/>
              <a:t/>
            </a:r>
          </a:p>
          <a:p>
            <a:r>
              <a:rPr lang="en-US"/>
              <a:t>- Using symbols will not help if the password is distinguishable and comes close to a relevant word.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this slide, let them know that you will provide online tools to help them generate strong passwords.</a:t>
            </a:r>
          </a:p>
          <a:p>
            <a:r>
              <a:rPr lang="en-US"/>
              <a:t/>
            </a:r>
          </a:p>
          <a:p>
            <a:r>
              <a:rPr lang="en-US"/>
              <a:t>Provide them with these links, which are free and capable of testing their password's strength and generating a strong password.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Discuss and Explain the need to not use the same password across multiple devices or services.</a:t>
            </a:r>
          </a:p>
          <a:p>
            <a:r>
              <a:rPr lang="en-US"/>
              <a:t/>
            </a:r>
          </a:p>
          <a:p>
            <a:r>
              <a:rPr lang="en-US"/>
              <a:t>The following is essential information on why we should not be repeating passwords.</a:t>
            </a:r>
          </a:p>
          <a:p>
            <a:r>
              <a:rPr lang="en-US"/>
              <a:t/>
            </a:r>
          </a:p>
          <a:p>
            <a:r>
              <a:rPr lang="en-US"/>
              <a:t>I.  Affects other accounts - If an attacker gains access to one of your accounts, they may also be able to use the same password to access other accounts. </a:t>
            </a:r>
          </a:p>
          <a:p>
            <a:r>
              <a:rPr lang="en-US"/>
              <a:t/>
            </a:r>
          </a:p>
          <a:p>
            <a:r>
              <a:rPr lang="en-US"/>
              <a:t>II. Increases the risk of credential attacks - This is where an attacker uses a list of stolen usernames and passwords to gain access to accounts on other websites</a:t>
            </a:r>
          </a:p>
          <a:p>
            <a:r>
              <a:rPr lang="en-US"/>
              <a:t/>
            </a:r>
          </a:p>
          <a:p>
            <a:r>
              <a:rPr lang="en-US"/>
              <a:t>III. Difficult to remember - If you use the same password across multiple accounts, you may be tempted to use weak passwords. This leaves all of your accounts vulnerable to attacks, as weak passwords are easier to crack by attackers.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First, explain what two-factor authentication or multi-factor authentication is.</a:t>
            </a:r>
          </a:p>
          <a:p>
            <a:r>
              <a:rPr lang="en-US"/>
              <a:t/>
            </a:r>
          </a:p>
          <a:p>
            <a:r>
              <a:rPr lang="en-US"/>
              <a:t>Explain the following: </a:t>
            </a:r>
          </a:p>
          <a:p>
            <a:r>
              <a:rPr lang="en-US"/>
              <a:t/>
            </a:r>
          </a:p>
          <a:p>
            <a:r>
              <a:rPr lang="en-US"/>
              <a:t>I. This authentication method wherein in addition to your username and password, an additional series of codes are sent to your phone via SMS or email to verify your identity.</a:t>
            </a:r>
          </a:p>
          <a:p>
            <a:r>
              <a:rPr lang="en-US"/>
              <a:t/>
            </a:r>
          </a:p>
          <a:p>
            <a:r>
              <a:rPr lang="en-US"/>
              <a:t>II. Two-factor Authentication sends you two methods.</a:t>
            </a:r>
          </a:p>
          <a:p>
            <a:r>
              <a:rPr lang="en-US"/>
              <a:t/>
            </a:r>
          </a:p>
          <a:p>
            <a:r>
              <a:rPr lang="en-US"/>
              <a:t>The first method of authentication in this step involved entering a password. The second method (two-factor) is a code sent to your phone or email which you have to enter to verify your identity.</a:t>
            </a:r>
          </a:p>
          <a:p>
            <a:r>
              <a:rPr lang="en-US"/>
              <a:t/>
            </a:r>
          </a:p>
          <a:p>
            <a:r>
              <a:rPr lang="en-US"/>
              <a:t>III. Multi-Factor Authentication sends you several methods before granting access.  </a:t>
            </a:r>
          </a:p>
          <a:p>
            <a:r>
              <a:rPr lang="en-US"/>
              <a:t/>
            </a:r>
          </a:p>
          <a:p>
            <a:r>
              <a:rPr lang="en-US"/>
              <a:t>After sending you an email, you may have to click the link and answer an additional question. These are more common in financial institutions.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 Id="rId4" Target="../media/image2.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 Id="rId5" Target="../media/image11.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2.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 Id="rId5" Target="../media/image12.png" Type="http://schemas.openxmlformats.org/officeDocument/2006/relationships/image"/><Relationship Id="rId6" Target="../media/image13.png" Type="http://schemas.openxmlformats.org/officeDocument/2006/relationships/image"/><Relationship Id="rId7" Target="https://www.lastpass.com/features/password-generator#generatorTool" TargetMode="External" Type="http://schemas.openxmlformats.org/officeDocument/2006/relationships/hyperlink"/><Relationship Id="rId8" Target="https://1password.com/password-generator/" TargetMode="External" Type="http://schemas.openxmlformats.org/officeDocument/2006/relationships/hyperlink"/></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4.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5.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6.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7.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8.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 Id="rId5"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19.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 Id="rId5"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0.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 Id="rId5" Target="../media/image19.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1.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2.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3.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4.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5.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6.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7.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28.xml" Type="http://schemas.openxmlformats.org/officeDocument/2006/relationships/notesSlide"/><Relationship Id="rId3" Target="../media/image1.png" Type="http://schemas.openxmlformats.org/officeDocument/2006/relationships/image"/><Relationship Id="rId4" Target="../media/image20.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1.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1.png" Type="http://schemas.openxmlformats.org/officeDocument/2006/relationships/image"/><Relationship Id="rId4" Target="../media/image9.jpe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png" Type="http://schemas.openxmlformats.org/officeDocument/2006/relationships/image"/><Relationship Id="rId4" Target="../media/image10.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a:grpSpLocks noChangeAspect="true"/>
          </p:cNvGrpSpPr>
          <p:nvPr/>
        </p:nvGrpSpPr>
        <p:grpSpPr>
          <a:xfrm rot="0">
            <a:off x="11090064" y="0"/>
            <a:ext cx="11959943" cy="1035677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20267" t="0" r="-34499" b="0"/>
              </a:stretch>
            </a:blipFill>
          </p:spPr>
        </p:sp>
      </p:grpSp>
      <p:grpSp>
        <p:nvGrpSpPr>
          <p:cNvPr name="Group 5" id="5"/>
          <p:cNvGrpSpPr/>
          <p:nvPr/>
        </p:nvGrpSpPr>
        <p:grpSpPr>
          <a:xfrm rot="-7184632">
            <a:off x="9593417" y="6643816"/>
            <a:ext cx="7674641" cy="1006362"/>
            <a:chOff x="0" y="0"/>
            <a:chExt cx="2916192" cy="382395"/>
          </a:xfrm>
        </p:grpSpPr>
        <p:sp>
          <p:nvSpPr>
            <p:cNvPr name="Freeform 6" id="6"/>
            <p:cNvSpPr/>
            <p:nvPr/>
          </p:nvSpPr>
          <p:spPr>
            <a:xfrm flipH="false" flipV="false" rot="0">
              <a:off x="0" y="0"/>
              <a:ext cx="2916192" cy="382395"/>
            </a:xfrm>
            <a:custGeom>
              <a:avLst/>
              <a:gdLst/>
              <a:ahLst/>
              <a:cxnLst/>
              <a:rect r="r" b="b" t="t" l="l"/>
              <a:pathLst>
                <a:path h="382395" w="2916192">
                  <a:moveTo>
                    <a:pt x="203200" y="0"/>
                  </a:moveTo>
                  <a:lnTo>
                    <a:pt x="2712992" y="0"/>
                  </a:lnTo>
                  <a:lnTo>
                    <a:pt x="2916192" y="382395"/>
                  </a:lnTo>
                  <a:lnTo>
                    <a:pt x="0" y="382395"/>
                  </a:lnTo>
                  <a:lnTo>
                    <a:pt x="203200" y="0"/>
                  </a:lnTo>
                  <a:close/>
                </a:path>
              </a:pathLst>
            </a:custGeom>
            <a:solidFill>
              <a:srgbClr val="FFFFF0">
                <a:alpha val="64706"/>
              </a:srgbClr>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3610897">
            <a:off x="9505012" y="1326127"/>
            <a:ext cx="6092499" cy="897232"/>
            <a:chOff x="0" y="0"/>
            <a:chExt cx="2355988" cy="346962"/>
          </a:xfrm>
        </p:grpSpPr>
        <p:sp>
          <p:nvSpPr>
            <p:cNvPr name="Freeform 9" id="9"/>
            <p:cNvSpPr/>
            <p:nvPr/>
          </p:nvSpPr>
          <p:spPr>
            <a:xfrm flipH="false" flipV="false" rot="0">
              <a:off x="0" y="0"/>
              <a:ext cx="2355989" cy="346962"/>
            </a:xfrm>
            <a:custGeom>
              <a:avLst/>
              <a:gdLst/>
              <a:ahLst/>
              <a:cxnLst/>
              <a:rect r="r" b="b" t="t" l="l"/>
              <a:pathLst>
                <a:path h="346962" w="2355989">
                  <a:moveTo>
                    <a:pt x="203200" y="0"/>
                  </a:moveTo>
                  <a:lnTo>
                    <a:pt x="2152789" y="0"/>
                  </a:lnTo>
                  <a:lnTo>
                    <a:pt x="2355989" y="346962"/>
                  </a:lnTo>
                  <a:lnTo>
                    <a:pt x="0" y="346962"/>
                  </a:lnTo>
                  <a:lnTo>
                    <a:pt x="203200" y="0"/>
                  </a:lnTo>
                  <a:close/>
                </a:path>
              </a:pathLst>
            </a:custGeom>
            <a:solidFill>
              <a:srgbClr val="000000"/>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7184632">
            <a:off x="9821995" y="8179653"/>
            <a:ext cx="5612167" cy="725953"/>
            <a:chOff x="0" y="0"/>
            <a:chExt cx="2956203" cy="382395"/>
          </a:xfrm>
        </p:grpSpPr>
        <p:sp>
          <p:nvSpPr>
            <p:cNvPr name="Freeform 12" id="12"/>
            <p:cNvSpPr/>
            <p:nvPr/>
          </p:nvSpPr>
          <p:spPr>
            <a:xfrm flipH="false" flipV="false" rot="0">
              <a:off x="0" y="0"/>
              <a:ext cx="2956203" cy="382395"/>
            </a:xfrm>
            <a:custGeom>
              <a:avLst/>
              <a:gdLst/>
              <a:ahLst/>
              <a:cxnLst/>
              <a:rect r="r" b="b" t="t" l="l"/>
              <a:pathLst>
                <a:path h="382395" w="2956203">
                  <a:moveTo>
                    <a:pt x="203200" y="0"/>
                  </a:moveTo>
                  <a:lnTo>
                    <a:pt x="2753003" y="0"/>
                  </a:lnTo>
                  <a:lnTo>
                    <a:pt x="2956203" y="382395"/>
                  </a:lnTo>
                  <a:lnTo>
                    <a:pt x="0" y="382395"/>
                  </a:lnTo>
                  <a:lnTo>
                    <a:pt x="203200" y="0"/>
                  </a:lnTo>
                  <a:close/>
                </a:path>
              </a:pathLst>
            </a:custGeom>
            <a:solidFill>
              <a:srgbClr val="000000"/>
            </a:solidFill>
          </p:spPr>
        </p:sp>
        <p:sp>
          <p:nvSpPr>
            <p:cNvPr name="TextBox 13" id="13"/>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629600" y="-485280"/>
            <a:ext cx="1307882" cy="1163560"/>
            <a:chOff x="0" y="0"/>
            <a:chExt cx="411202" cy="365827"/>
          </a:xfrm>
        </p:grpSpPr>
        <p:sp>
          <p:nvSpPr>
            <p:cNvPr name="Freeform 15" id="15"/>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000000"/>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997632" y="-485280"/>
            <a:ext cx="2051151" cy="1824811"/>
            <a:chOff x="0" y="0"/>
            <a:chExt cx="411202" cy="365827"/>
          </a:xfrm>
        </p:grpSpPr>
        <p:sp>
          <p:nvSpPr>
            <p:cNvPr name="Freeform 18" id="18"/>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975EFF"/>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26403" y="8268456"/>
            <a:ext cx="8005582" cy="725953"/>
            <a:chOff x="0" y="0"/>
            <a:chExt cx="4216932" cy="382395"/>
          </a:xfrm>
        </p:grpSpPr>
        <p:sp>
          <p:nvSpPr>
            <p:cNvPr name="Freeform 21" id="21"/>
            <p:cNvSpPr/>
            <p:nvPr/>
          </p:nvSpPr>
          <p:spPr>
            <a:xfrm flipH="false" flipV="false" rot="0">
              <a:off x="0" y="0"/>
              <a:ext cx="4216932" cy="382395"/>
            </a:xfrm>
            <a:custGeom>
              <a:avLst/>
              <a:gdLst/>
              <a:ahLst/>
              <a:cxnLst/>
              <a:rect r="r" b="b" t="t" l="l"/>
              <a:pathLst>
                <a:path h="382395" w="4216932">
                  <a:moveTo>
                    <a:pt x="203200" y="0"/>
                  </a:moveTo>
                  <a:lnTo>
                    <a:pt x="4013732" y="0"/>
                  </a:lnTo>
                  <a:lnTo>
                    <a:pt x="4216932" y="382395"/>
                  </a:lnTo>
                  <a:lnTo>
                    <a:pt x="0" y="382395"/>
                  </a:lnTo>
                  <a:lnTo>
                    <a:pt x="203200" y="0"/>
                  </a:lnTo>
                  <a:close/>
                </a:path>
              </a:pathLst>
            </a:custGeom>
            <a:solidFill>
              <a:srgbClr val="000000"/>
            </a:solidFill>
          </p:spPr>
        </p:sp>
        <p:sp>
          <p:nvSpPr>
            <p:cNvPr name="TextBox 22" id="22"/>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7184632">
            <a:off x="11253463" y="9799675"/>
            <a:ext cx="3185382" cy="499373"/>
            <a:chOff x="0" y="0"/>
            <a:chExt cx="2439210" cy="382395"/>
          </a:xfrm>
        </p:grpSpPr>
        <p:sp>
          <p:nvSpPr>
            <p:cNvPr name="Freeform 24" id="24"/>
            <p:cNvSpPr/>
            <p:nvPr/>
          </p:nvSpPr>
          <p:spPr>
            <a:xfrm flipH="false" flipV="false" rot="0">
              <a:off x="0" y="0"/>
              <a:ext cx="2439209" cy="382395"/>
            </a:xfrm>
            <a:custGeom>
              <a:avLst/>
              <a:gdLst/>
              <a:ahLst/>
              <a:cxnLst/>
              <a:rect r="r" b="b" t="t" l="l"/>
              <a:pathLst>
                <a:path h="382395" w="2439209">
                  <a:moveTo>
                    <a:pt x="203200" y="0"/>
                  </a:moveTo>
                  <a:lnTo>
                    <a:pt x="2236009" y="0"/>
                  </a:lnTo>
                  <a:lnTo>
                    <a:pt x="2439209" y="382395"/>
                  </a:lnTo>
                  <a:lnTo>
                    <a:pt x="0" y="382395"/>
                  </a:lnTo>
                  <a:lnTo>
                    <a:pt x="203200" y="0"/>
                  </a:lnTo>
                  <a:close/>
                </a:path>
              </a:pathLst>
            </a:custGeom>
            <a:solidFill>
              <a:srgbClr val="975EFF"/>
            </a:solidFill>
          </p:spPr>
        </p:sp>
        <p:sp>
          <p:nvSpPr>
            <p:cNvPr name="TextBox 25" id="25"/>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576456" y="9621595"/>
            <a:ext cx="1520927" cy="133081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FFFFF0"/>
            </a:solidFill>
          </p:spPr>
        </p:sp>
        <p:sp>
          <p:nvSpPr>
            <p:cNvPr name="TextBox 28" id="2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2299430" y="1931759"/>
            <a:ext cx="4971765" cy="473786"/>
          </a:xfrm>
          <a:prstGeom prst="rect">
            <a:avLst/>
          </a:prstGeom>
        </p:spPr>
        <p:txBody>
          <a:bodyPr anchor="t" rtlCol="false" tIns="0" lIns="0" bIns="0" rIns="0">
            <a:spAutoFit/>
          </a:bodyPr>
          <a:lstStyle/>
          <a:p>
            <a:pPr>
              <a:lnSpc>
                <a:spcPts val="3810"/>
              </a:lnSpc>
              <a:spcBef>
                <a:spcPct val="0"/>
              </a:spcBef>
            </a:pPr>
            <a:r>
              <a:rPr lang="en-US" sz="2722">
                <a:solidFill>
                  <a:srgbClr val="000000"/>
                </a:solidFill>
                <a:latin typeface="Fira Code"/>
              </a:rPr>
              <a:t>Company Name and  Logo</a:t>
            </a:r>
          </a:p>
        </p:txBody>
      </p:sp>
      <p:sp>
        <p:nvSpPr>
          <p:cNvPr name="TextBox 30" id="30"/>
          <p:cNvSpPr txBox="true"/>
          <p:nvPr/>
        </p:nvSpPr>
        <p:spPr>
          <a:xfrm rot="0">
            <a:off x="878811" y="3215170"/>
            <a:ext cx="8018945" cy="587932"/>
          </a:xfrm>
          <a:prstGeom prst="rect">
            <a:avLst/>
          </a:prstGeom>
        </p:spPr>
        <p:txBody>
          <a:bodyPr anchor="t" rtlCol="false" tIns="0" lIns="0" bIns="0" rIns="0">
            <a:spAutoFit/>
          </a:bodyPr>
          <a:lstStyle/>
          <a:p>
            <a:pPr>
              <a:lnSpc>
                <a:spcPts val="4869"/>
              </a:lnSpc>
              <a:spcBef>
                <a:spcPct val="0"/>
              </a:spcBef>
            </a:pPr>
            <a:r>
              <a:rPr lang="en-US" sz="3478">
                <a:solidFill>
                  <a:srgbClr val="000000"/>
                </a:solidFill>
                <a:latin typeface="Lato"/>
              </a:rPr>
              <a:t>Your Company</a:t>
            </a:r>
          </a:p>
        </p:txBody>
      </p:sp>
      <p:sp>
        <p:nvSpPr>
          <p:cNvPr name="TextBox 31" id="31"/>
          <p:cNvSpPr txBox="true"/>
          <p:nvPr/>
        </p:nvSpPr>
        <p:spPr>
          <a:xfrm rot="0">
            <a:off x="878811" y="3682275"/>
            <a:ext cx="9876088" cy="988220"/>
          </a:xfrm>
          <a:prstGeom prst="rect">
            <a:avLst/>
          </a:prstGeom>
        </p:spPr>
        <p:txBody>
          <a:bodyPr anchor="t" rtlCol="false" tIns="0" lIns="0" bIns="0" rIns="0">
            <a:spAutoFit/>
          </a:bodyPr>
          <a:lstStyle/>
          <a:p>
            <a:pPr marL="0" indent="0" lvl="0">
              <a:lnSpc>
                <a:spcPts val="8006"/>
              </a:lnSpc>
              <a:spcBef>
                <a:spcPct val="0"/>
              </a:spcBef>
            </a:pPr>
            <a:r>
              <a:rPr lang="en-US" sz="5718">
                <a:solidFill>
                  <a:srgbClr val="000000"/>
                </a:solidFill>
                <a:latin typeface="Raleway"/>
              </a:rPr>
              <a:t>Cybersecurity Training</a:t>
            </a:r>
          </a:p>
        </p:txBody>
      </p:sp>
      <p:sp>
        <p:nvSpPr>
          <p:cNvPr name="TextBox 32" id="32"/>
          <p:cNvSpPr txBox="true"/>
          <p:nvPr/>
        </p:nvSpPr>
        <p:spPr>
          <a:xfrm rot="0">
            <a:off x="878811" y="6391555"/>
            <a:ext cx="6392383" cy="540109"/>
          </a:xfrm>
          <a:prstGeom prst="rect">
            <a:avLst/>
          </a:prstGeom>
        </p:spPr>
        <p:txBody>
          <a:bodyPr anchor="t" rtlCol="false" tIns="0" lIns="0" bIns="0" rIns="0">
            <a:spAutoFit/>
          </a:bodyPr>
          <a:lstStyle/>
          <a:p>
            <a:pPr>
              <a:lnSpc>
                <a:spcPts val="4355"/>
              </a:lnSpc>
              <a:spcBef>
                <a:spcPct val="0"/>
              </a:spcBef>
            </a:pPr>
            <a:r>
              <a:rPr lang="en-US" sz="3110">
                <a:solidFill>
                  <a:srgbClr val="000000"/>
                </a:solidFill>
                <a:latin typeface="Lato"/>
              </a:rPr>
              <a:t>Week 2</a:t>
            </a:r>
          </a:p>
        </p:txBody>
      </p:sp>
      <p:sp>
        <p:nvSpPr>
          <p:cNvPr name="TextBox 33" id="33"/>
          <p:cNvSpPr txBox="true"/>
          <p:nvPr/>
        </p:nvSpPr>
        <p:spPr>
          <a:xfrm rot="0">
            <a:off x="878811" y="8370467"/>
            <a:ext cx="4709056" cy="464900"/>
          </a:xfrm>
          <a:prstGeom prst="rect">
            <a:avLst/>
          </a:prstGeom>
        </p:spPr>
        <p:txBody>
          <a:bodyPr anchor="t" rtlCol="false" tIns="0" lIns="0" bIns="0" rIns="0">
            <a:spAutoFit/>
          </a:bodyPr>
          <a:lstStyle/>
          <a:p>
            <a:pPr>
              <a:lnSpc>
                <a:spcPts val="3775"/>
              </a:lnSpc>
              <a:spcBef>
                <a:spcPct val="0"/>
              </a:spcBef>
            </a:pPr>
            <a:r>
              <a:rPr lang="en-US" sz="2696">
                <a:solidFill>
                  <a:srgbClr val="FFFFF0"/>
                </a:solidFill>
                <a:latin typeface="Fira Code"/>
              </a:rPr>
              <a:t>www.YourCompany.com</a:t>
            </a:r>
          </a:p>
        </p:txBody>
      </p:sp>
      <p:sp>
        <p:nvSpPr>
          <p:cNvPr name="TextBox 34" id="34"/>
          <p:cNvSpPr txBox="true"/>
          <p:nvPr/>
        </p:nvSpPr>
        <p:spPr>
          <a:xfrm rot="0">
            <a:off x="878811" y="4768369"/>
            <a:ext cx="8946133" cy="772408"/>
          </a:xfrm>
          <a:prstGeom prst="rect">
            <a:avLst/>
          </a:prstGeom>
        </p:spPr>
        <p:txBody>
          <a:bodyPr anchor="t" rtlCol="false" tIns="0" lIns="0" bIns="0" rIns="0">
            <a:spAutoFit/>
          </a:bodyPr>
          <a:lstStyle/>
          <a:p>
            <a:pPr algn="ctr">
              <a:lnSpc>
                <a:spcPts val="3101"/>
              </a:lnSpc>
              <a:spcBef>
                <a:spcPct val="0"/>
              </a:spcBef>
            </a:pPr>
            <a:r>
              <a:rPr lang="en-US" sz="2215">
                <a:solidFill>
                  <a:srgbClr val="000000"/>
                </a:solidFill>
                <a:latin typeface="Fira Code"/>
              </a:rPr>
              <a:t>Protect yourselves online by mastering cybersecurity </a:t>
            </a:r>
          </a:p>
          <a:p>
            <a:pPr>
              <a:lnSpc>
                <a:spcPts val="3101"/>
              </a:lnSpc>
              <a:spcBef>
                <a:spcPct val="0"/>
              </a:spcBef>
            </a:pPr>
            <a:r>
              <a:rPr lang="en-US" sz="2215">
                <a:solidFill>
                  <a:srgbClr val="000000"/>
                </a:solidFill>
                <a:latin typeface="Fira Code"/>
              </a:rPr>
              <a:t>best practices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028700" y="4809771"/>
            <a:ext cx="4567417" cy="4792571"/>
          </a:xfrm>
          <a:custGeom>
            <a:avLst/>
            <a:gdLst/>
            <a:ahLst/>
            <a:cxnLst/>
            <a:rect r="r" b="b" t="t" l="l"/>
            <a:pathLst>
              <a:path h="4792571" w="4567417">
                <a:moveTo>
                  <a:pt x="0" y="0"/>
                </a:moveTo>
                <a:lnTo>
                  <a:pt x="4567417" y="0"/>
                </a:lnTo>
                <a:lnTo>
                  <a:pt x="4567417" y="4792571"/>
                </a:lnTo>
                <a:lnTo>
                  <a:pt x="0" y="4792571"/>
                </a:lnTo>
                <a:lnTo>
                  <a:pt x="0" y="0"/>
                </a:lnTo>
                <a:close/>
              </a:path>
            </a:pathLst>
          </a:custGeom>
          <a:blipFill>
            <a:blip r:embed="rId5"/>
            <a:stretch>
              <a:fillRect l="0" t="0" r="0" b="0"/>
            </a:stretch>
          </a:blipFill>
        </p:spPr>
      </p:sp>
      <p:sp>
        <p:nvSpPr>
          <p:cNvPr name="TextBox 12" id="12"/>
          <p:cNvSpPr txBox="true"/>
          <p:nvPr/>
        </p:nvSpPr>
        <p:spPr>
          <a:xfrm rot="0">
            <a:off x="527487" y="1978785"/>
            <a:ext cx="10137259"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Passwords and best practices</a:t>
            </a:r>
          </a:p>
        </p:txBody>
      </p:sp>
      <p:sp>
        <p:nvSpPr>
          <p:cNvPr name="TextBox 13" id="13"/>
          <p:cNvSpPr txBox="true"/>
          <p:nvPr/>
        </p:nvSpPr>
        <p:spPr>
          <a:xfrm rot="0">
            <a:off x="577082" y="3340620"/>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Other methods of 2FA and MFA</a:t>
            </a:r>
          </a:p>
        </p:txBody>
      </p:sp>
      <p:sp>
        <p:nvSpPr>
          <p:cNvPr name="TextBox 14" id="14"/>
          <p:cNvSpPr txBox="true"/>
          <p:nvPr/>
        </p:nvSpPr>
        <p:spPr>
          <a:xfrm rot="0">
            <a:off x="6002029" y="6145397"/>
            <a:ext cx="7420852" cy="2007019"/>
          </a:xfrm>
          <a:prstGeom prst="rect">
            <a:avLst/>
          </a:prstGeom>
        </p:spPr>
        <p:txBody>
          <a:bodyPr anchor="t" rtlCol="false" tIns="0" lIns="0" bIns="0" rIns="0">
            <a:spAutoFit/>
          </a:bodyPr>
          <a:lstStyle/>
          <a:p>
            <a:pPr algn="ctr">
              <a:lnSpc>
                <a:spcPts val="8026"/>
              </a:lnSpc>
              <a:spcBef>
                <a:spcPct val="0"/>
              </a:spcBef>
            </a:pPr>
            <a:r>
              <a:rPr lang="en-US" sz="5733">
                <a:solidFill>
                  <a:srgbClr val="000000"/>
                </a:solidFill>
                <a:latin typeface="Lato"/>
              </a:rPr>
              <a:t>Microsoft Authenticator App</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978785"/>
            <a:ext cx="10673976"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Passwords and best practices</a:t>
            </a:r>
          </a:p>
        </p:txBody>
      </p:sp>
      <p:sp>
        <p:nvSpPr>
          <p:cNvPr name="TextBox 12" id="12"/>
          <p:cNvSpPr txBox="true"/>
          <p:nvPr/>
        </p:nvSpPr>
        <p:spPr>
          <a:xfrm rot="0">
            <a:off x="577082" y="3729121"/>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Password Managers</a:t>
            </a:r>
          </a:p>
        </p:txBody>
      </p:sp>
      <p:sp>
        <p:nvSpPr>
          <p:cNvPr name="TextBox 13" id="13"/>
          <p:cNvSpPr txBox="true"/>
          <p:nvPr/>
        </p:nvSpPr>
        <p:spPr>
          <a:xfrm rot="0">
            <a:off x="241759" y="5029200"/>
            <a:ext cx="12803755" cy="2970864"/>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Generates complex passwords</a:t>
            </a:r>
          </a:p>
          <a:p>
            <a:pPr marL="1222390" indent="-611195" lvl="1">
              <a:lnSpc>
                <a:spcPts val="7926"/>
              </a:lnSpc>
              <a:buFont typeface="Arial"/>
              <a:buChar char="•"/>
            </a:pPr>
            <a:r>
              <a:rPr lang="en-US" sz="5661">
                <a:solidFill>
                  <a:srgbClr val="000000"/>
                </a:solidFill>
                <a:latin typeface="Lato"/>
              </a:rPr>
              <a:t>Stores passwords securely</a:t>
            </a:r>
          </a:p>
          <a:p>
            <a:pPr algn="l" marL="1222390" indent="-611195" lvl="1">
              <a:lnSpc>
                <a:spcPts val="7926"/>
              </a:lnSpc>
              <a:spcBef>
                <a:spcPct val="0"/>
              </a:spcBef>
              <a:buFont typeface="Arial"/>
              <a:buChar char="•"/>
            </a:pPr>
            <a:r>
              <a:rPr lang="en-US" sz="5661">
                <a:solidFill>
                  <a:srgbClr val="000000"/>
                </a:solidFill>
                <a:latin typeface="Lato"/>
              </a:rPr>
              <a:t>Saves time</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823251"/>
            <a:ext cx="10644159"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Passwords and best practices</a:t>
            </a:r>
          </a:p>
        </p:txBody>
      </p:sp>
      <p:sp>
        <p:nvSpPr>
          <p:cNvPr name="TextBox 12" id="12"/>
          <p:cNvSpPr txBox="true"/>
          <p:nvPr/>
        </p:nvSpPr>
        <p:spPr>
          <a:xfrm rot="0">
            <a:off x="619126" y="4009263"/>
            <a:ext cx="12133109" cy="1900347"/>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Complex Passwords or Password Generators</a:t>
            </a:r>
          </a:p>
        </p:txBody>
      </p:sp>
      <p:sp>
        <p:nvSpPr>
          <p:cNvPr name="TextBox 13" id="13"/>
          <p:cNvSpPr txBox="true"/>
          <p:nvPr/>
        </p:nvSpPr>
        <p:spPr>
          <a:xfrm rot="0">
            <a:off x="619126" y="6287436"/>
            <a:ext cx="12803755" cy="2970864"/>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Difficult to guess</a:t>
            </a:r>
          </a:p>
          <a:p>
            <a:pPr marL="1222390" indent="-611195" lvl="1">
              <a:lnSpc>
                <a:spcPts val="7926"/>
              </a:lnSpc>
              <a:buFont typeface="Arial"/>
              <a:buChar char="•"/>
            </a:pPr>
            <a:r>
              <a:rPr lang="en-US" sz="5661">
                <a:solidFill>
                  <a:srgbClr val="000000"/>
                </a:solidFill>
                <a:latin typeface="Lato"/>
              </a:rPr>
              <a:t>Unrecognizable</a:t>
            </a:r>
          </a:p>
          <a:p>
            <a:pPr algn="l" marL="1222390" indent="-611195" lvl="1">
              <a:lnSpc>
                <a:spcPts val="7926"/>
              </a:lnSpc>
              <a:spcBef>
                <a:spcPct val="0"/>
              </a:spcBef>
              <a:buFont typeface="Arial"/>
              <a:buChar char="•"/>
            </a:pPr>
            <a:r>
              <a:rPr lang="en-US" sz="5661">
                <a:solidFill>
                  <a:srgbClr val="000000"/>
                </a:solidFill>
                <a:latin typeface="Lato"/>
              </a:rPr>
              <a:t>Not personally relatable</a:t>
            </a:r>
          </a:p>
        </p:txBody>
      </p:sp>
      <p:sp>
        <p:nvSpPr>
          <p:cNvPr name="TextBox 14" id="14"/>
          <p:cNvSpPr txBox="true"/>
          <p:nvPr/>
        </p:nvSpPr>
        <p:spPr>
          <a:xfrm rot="0">
            <a:off x="577082" y="2693116"/>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Password Managers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2501634" y="5471360"/>
            <a:ext cx="2219731" cy="2219731"/>
          </a:xfrm>
          <a:custGeom>
            <a:avLst/>
            <a:gdLst/>
            <a:ahLst/>
            <a:cxnLst/>
            <a:rect r="r" b="b" t="t" l="l"/>
            <a:pathLst>
              <a:path h="2219731" w="2219731">
                <a:moveTo>
                  <a:pt x="0" y="0"/>
                </a:moveTo>
                <a:lnTo>
                  <a:pt x="2219731" y="0"/>
                </a:lnTo>
                <a:lnTo>
                  <a:pt x="2219731" y="2219731"/>
                </a:lnTo>
                <a:lnTo>
                  <a:pt x="0" y="2219731"/>
                </a:lnTo>
                <a:lnTo>
                  <a:pt x="0" y="0"/>
                </a:lnTo>
                <a:close/>
              </a:path>
            </a:pathLst>
          </a:custGeom>
          <a:blipFill>
            <a:blip r:embed="rId5"/>
            <a:stretch>
              <a:fillRect l="0" t="0" r="0" b="0"/>
            </a:stretch>
          </a:blipFill>
        </p:spPr>
      </p:sp>
      <p:sp>
        <p:nvSpPr>
          <p:cNvPr name="Freeform 12" id="12"/>
          <p:cNvSpPr/>
          <p:nvPr/>
        </p:nvSpPr>
        <p:spPr>
          <a:xfrm flipH="false" flipV="false" rot="0">
            <a:off x="7816510" y="5283926"/>
            <a:ext cx="2654981" cy="2654981"/>
          </a:xfrm>
          <a:custGeom>
            <a:avLst/>
            <a:gdLst/>
            <a:ahLst/>
            <a:cxnLst/>
            <a:rect r="r" b="b" t="t" l="l"/>
            <a:pathLst>
              <a:path h="2654981" w="2654981">
                <a:moveTo>
                  <a:pt x="0" y="0"/>
                </a:moveTo>
                <a:lnTo>
                  <a:pt x="2654980" y="0"/>
                </a:lnTo>
                <a:lnTo>
                  <a:pt x="2654980" y="2654981"/>
                </a:lnTo>
                <a:lnTo>
                  <a:pt x="0" y="2654981"/>
                </a:lnTo>
                <a:lnTo>
                  <a:pt x="0" y="0"/>
                </a:lnTo>
                <a:close/>
              </a:path>
            </a:pathLst>
          </a:custGeom>
          <a:blipFill>
            <a:blip r:embed="rId6"/>
            <a:stretch>
              <a:fillRect l="0" t="0" r="0" b="0"/>
            </a:stretch>
          </a:blipFill>
        </p:spPr>
      </p:sp>
      <p:sp>
        <p:nvSpPr>
          <p:cNvPr name="TextBox 13" id="13"/>
          <p:cNvSpPr txBox="true"/>
          <p:nvPr/>
        </p:nvSpPr>
        <p:spPr>
          <a:xfrm rot="0">
            <a:off x="577082" y="1584284"/>
            <a:ext cx="10321750"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Passwords and best practices</a:t>
            </a:r>
          </a:p>
        </p:txBody>
      </p:sp>
      <p:sp>
        <p:nvSpPr>
          <p:cNvPr name="TextBox 14" id="14"/>
          <p:cNvSpPr txBox="true"/>
          <p:nvPr/>
        </p:nvSpPr>
        <p:spPr>
          <a:xfrm rot="0">
            <a:off x="577082" y="2916854"/>
            <a:ext cx="12133109" cy="1900347"/>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Complex Passwords or Password Generators</a:t>
            </a:r>
          </a:p>
        </p:txBody>
      </p:sp>
      <p:sp>
        <p:nvSpPr>
          <p:cNvPr name="TextBox 15" id="15"/>
          <p:cNvSpPr txBox="true"/>
          <p:nvPr/>
        </p:nvSpPr>
        <p:spPr>
          <a:xfrm rot="0">
            <a:off x="2240569" y="8270456"/>
            <a:ext cx="2741861" cy="987844"/>
          </a:xfrm>
          <a:prstGeom prst="rect">
            <a:avLst/>
          </a:prstGeom>
        </p:spPr>
        <p:txBody>
          <a:bodyPr anchor="t" rtlCol="false" tIns="0" lIns="0" bIns="0" rIns="0">
            <a:spAutoFit/>
          </a:bodyPr>
          <a:lstStyle/>
          <a:p>
            <a:pPr algn="ctr">
              <a:lnSpc>
                <a:spcPts val="8026"/>
              </a:lnSpc>
              <a:spcBef>
                <a:spcPct val="0"/>
              </a:spcBef>
            </a:pPr>
            <a:r>
              <a:rPr lang="en-US" sz="5733" u="sng">
                <a:solidFill>
                  <a:srgbClr val="000000"/>
                </a:solidFill>
                <a:latin typeface="Lato"/>
                <a:hlinkClick r:id="rId7" tooltip="https://www.lastpass.com/features/password-generator#generatorTool"/>
              </a:rPr>
              <a:t>LastPass</a:t>
            </a:r>
          </a:p>
        </p:txBody>
      </p:sp>
      <p:sp>
        <p:nvSpPr>
          <p:cNvPr name="TextBox 16" id="16"/>
          <p:cNvSpPr txBox="true"/>
          <p:nvPr/>
        </p:nvSpPr>
        <p:spPr>
          <a:xfrm rot="0">
            <a:off x="7389168" y="8291332"/>
            <a:ext cx="3509665" cy="987844"/>
          </a:xfrm>
          <a:prstGeom prst="rect">
            <a:avLst/>
          </a:prstGeom>
        </p:spPr>
        <p:txBody>
          <a:bodyPr anchor="t" rtlCol="false" tIns="0" lIns="0" bIns="0" rIns="0">
            <a:spAutoFit/>
          </a:bodyPr>
          <a:lstStyle/>
          <a:p>
            <a:pPr algn="ctr">
              <a:lnSpc>
                <a:spcPts val="8026"/>
              </a:lnSpc>
              <a:spcBef>
                <a:spcPct val="0"/>
              </a:spcBef>
            </a:pPr>
            <a:r>
              <a:rPr lang="en-US" sz="5733" u="sng">
                <a:solidFill>
                  <a:srgbClr val="000000"/>
                </a:solidFill>
                <a:latin typeface="Lato"/>
                <a:hlinkClick r:id="rId8" tooltip="https://1password.com/password-generator/"/>
              </a:rPr>
              <a:t>1Password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2085" y="3902801"/>
            <a:ext cx="12840796" cy="2309719"/>
          </a:xfrm>
          <a:prstGeom prst="rect">
            <a:avLst/>
          </a:prstGeom>
        </p:spPr>
        <p:txBody>
          <a:bodyPr anchor="t" rtlCol="false" tIns="0" lIns="0" bIns="0" rIns="0">
            <a:spAutoFit/>
          </a:bodyPr>
          <a:lstStyle/>
          <a:p>
            <a:pPr>
              <a:lnSpc>
                <a:spcPts val="9068"/>
              </a:lnSpc>
            </a:pPr>
            <a:r>
              <a:rPr lang="en-US" sz="8025">
                <a:solidFill>
                  <a:srgbClr val="000000"/>
                </a:solidFill>
                <a:latin typeface="Raleway"/>
              </a:rPr>
              <a:t>Avoiding Risky Downloads and Attachments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19126" y="1951544"/>
            <a:ext cx="12133109" cy="1503376"/>
          </a:xfrm>
          <a:prstGeom prst="rect">
            <a:avLst/>
          </a:prstGeom>
        </p:spPr>
        <p:txBody>
          <a:bodyPr anchor="t" rtlCol="false" tIns="0" lIns="0" bIns="0" rIns="0">
            <a:spAutoFit/>
          </a:bodyPr>
          <a:lstStyle/>
          <a:p>
            <a:pPr>
              <a:lnSpc>
                <a:spcPts val="5853"/>
              </a:lnSpc>
            </a:pPr>
            <a:r>
              <a:rPr lang="en-US" sz="5180">
                <a:solidFill>
                  <a:srgbClr val="000000"/>
                </a:solidFill>
                <a:latin typeface="Raleway"/>
              </a:rPr>
              <a:t>Avoiding Risky Downloads and Attachments</a:t>
            </a:r>
          </a:p>
        </p:txBody>
      </p:sp>
      <p:sp>
        <p:nvSpPr>
          <p:cNvPr name="TextBox 12" id="12"/>
          <p:cNvSpPr txBox="true"/>
          <p:nvPr/>
        </p:nvSpPr>
        <p:spPr>
          <a:xfrm rot="0">
            <a:off x="577082" y="3729121"/>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USB and other External Drives</a:t>
            </a:r>
          </a:p>
        </p:txBody>
      </p:sp>
      <p:sp>
        <p:nvSpPr>
          <p:cNvPr name="TextBox 13" id="13"/>
          <p:cNvSpPr txBox="true"/>
          <p:nvPr/>
        </p:nvSpPr>
        <p:spPr>
          <a:xfrm rot="0">
            <a:off x="619126" y="5598251"/>
            <a:ext cx="12803755" cy="1970739"/>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Entry point for infected files</a:t>
            </a:r>
          </a:p>
          <a:p>
            <a:pPr algn="l" marL="1222390" indent="-611195" lvl="1">
              <a:lnSpc>
                <a:spcPts val="7926"/>
              </a:lnSpc>
              <a:spcBef>
                <a:spcPct val="0"/>
              </a:spcBef>
              <a:buFont typeface="Arial"/>
              <a:buChar char="•"/>
            </a:pPr>
            <a:r>
              <a:rPr lang="en-US" sz="5661">
                <a:solidFill>
                  <a:srgbClr val="000000"/>
                </a:solidFill>
                <a:latin typeface="Lato"/>
              </a:rPr>
              <a:t>Curiosity</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329045" y="5304571"/>
            <a:ext cx="2586787" cy="2386520"/>
          </a:xfrm>
          <a:custGeom>
            <a:avLst/>
            <a:gdLst/>
            <a:ahLst/>
            <a:cxnLst/>
            <a:rect r="r" b="b" t="t" l="l"/>
            <a:pathLst>
              <a:path h="2386520" w="2586787">
                <a:moveTo>
                  <a:pt x="0" y="0"/>
                </a:moveTo>
                <a:lnTo>
                  <a:pt x="2586788" y="0"/>
                </a:lnTo>
                <a:lnTo>
                  <a:pt x="2586788" y="2386520"/>
                </a:lnTo>
                <a:lnTo>
                  <a:pt x="0" y="2386520"/>
                </a:lnTo>
                <a:lnTo>
                  <a:pt x="0" y="0"/>
                </a:lnTo>
                <a:close/>
              </a:path>
            </a:pathLst>
          </a:custGeom>
          <a:blipFill>
            <a:blip r:embed="rId5"/>
            <a:stretch>
              <a:fillRect l="0" t="0" r="0" b="0"/>
            </a:stretch>
          </a:blipFill>
        </p:spPr>
      </p:sp>
      <p:sp>
        <p:nvSpPr>
          <p:cNvPr name="Freeform 12" id="12"/>
          <p:cNvSpPr/>
          <p:nvPr/>
        </p:nvSpPr>
        <p:spPr>
          <a:xfrm flipH="false" flipV="false" rot="0">
            <a:off x="5437427" y="5304571"/>
            <a:ext cx="2412419" cy="2412419"/>
          </a:xfrm>
          <a:custGeom>
            <a:avLst/>
            <a:gdLst/>
            <a:ahLst/>
            <a:cxnLst/>
            <a:rect r="r" b="b" t="t" l="l"/>
            <a:pathLst>
              <a:path h="2412419" w="2412419">
                <a:moveTo>
                  <a:pt x="0" y="0"/>
                </a:moveTo>
                <a:lnTo>
                  <a:pt x="2412419" y="0"/>
                </a:lnTo>
                <a:lnTo>
                  <a:pt x="2412419" y="2412419"/>
                </a:lnTo>
                <a:lnTo>
                  <a:pt x="0" y="2412419"/>
                </a:lnTo>
                <a:lnTo>
                  <a:pt x="0" y="0"/>
                </a:lnTo>
                <a:close/>
              </a:path>
            </a:pathLst>
          </a:custGeom>
          <a:blipFill>
            <a:blip r:embed="rId6"/>
            <a:stretch>
              <a:fillRect l="0" t="0" r="0" b="0"/>
            </a:stretch>
          </a:blipFill>
        </p:spPr>
      </p:sp>
      <p:sp>
        <p:nvSpPr>
          <p:cNvPr name="Freeform 13" id="13"/>
          <p:cNvSpPr/>
          <p:nvPr/>
        </p:nvSpPr>
        <p:spPr>
          <a:xfrm flipH="false" flipV="false" rot="0">
            <a:off x="9591372" y="5143500"/>
            <a:ext cx="2391611" cy="2140639"/>
          </a:xfrm>
          <a:custGeom>
            <a:avLst/>
            <a:gdLst/>
            <a:ahLst/>
            <a:cxnLst/>
            <a:rect r="r" b="b" t="t" l="l"/>
            <a:pathLst>
              <a:path h="2140639" w="2391611">
                <a:moveTo>
                  <a:pt x="0" y="0"/>
                </a:moveTo>
                <a:lnTo>
                  <a:pt x="2391611" y="0"/>
                </a:lnTo>
                <a:lnTo>
                  <a:pt x="2391611" y="2140639"/>
                </a:lnTo>
                <a:lnTo>
                  <a:pt x="0" y="2140639"/>
                </a:lnTo>
                <a:lnTo>
                  <a:pt x="0" y="0"/>
                </a:lnTo>
                <a:close/>
              </a:path>
            </a:pathLst>
          </a:custGeom>
          <a:blipFill>
            <a:blip r:embed="rId7"/>
            <a:stretch>
              <a:fillRect l="0" t="0" r="0" b="0"/>
            </a:stretch>
          </a:blipFill>
        </p:spPr>
      </p:sp>
      <p:sp>
        <p:nvSpPr>
          <p:cNvPr name="TextBox 14" id="14"/>
          <p:cNvSpPr txBox="true"/>
          <p:nvPr/>
        </p:nvSpPr>
        <p:spPr>
          <a:xfrm rot="0">
            <a:off x="577082" y="3462228"/>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Alternative Solution</a:t>
            </a:r>
          </a:p>
        </p:txBody>
      </p:sp>
      <p:sp>
        <p:nvSpPr>
          <p:cNvPr name="TextBox 15" id="15"/>
          <p:cNvSpPr txBox="true"/>
          <p:nvPr/>
        </p:nvSpPr>
        <p:spPr>
          <a:xfrm rot="0">
            <a:off x="1028700" y="7946444"/>
            <a:ext cx="12133109" cy="736956"/>
          </a:xfrm>
          <a:prstGeom prst="rect">
            <a:avLst/>
          </a:prstGeom>
        </p:spPr>
        <p:txBody>
          <a:bodyPr anchor="t" rtlCol="false" tIns="0" lIns="0" bIns="0" rIns="0">
            <a:spAutoFit/>
          </a:bodyPr>
          <a:lstStyle/>
          <a:p>
            <a:pPr algn="l">
              <a:lnSpc>
                <a:spcPts val="6105"/>
              </a:lnSpc>
              <a:spcBef>
                <a:spcPct val="0"/>
              </a:spcBef>
            </a:pPr>
            <a:r>
              <a:rPr lang="en-US" sz="4360">
                <a:solidFill>
                  <a:srgbClr val="000000"/>
                </a:solidFill>
                <a:latin typeface="Fira Code"/>
              </a:rPr>
              <a:t>Dropbox      OneDrive    GoogleDrive</a:t>
            </a:r>
          </a:p>
        </p:txBody>
      </p:sp>
      <p:sp>
        <p:nvSpPr>
          <p:cNvPr name="TextBox 16" id="16"/>
          <p:cNvSpPr txBox="true"/>
          <p:nvPr/>
        </p:nvSpPr>
        <p:spPr>
          <a:xfrm rot="0">
            <a:off x="577082" y="1749302"/>
            <a:ext cx="12133109" cy="1493851"/>
          </a:xfrm>
          <a:prstGeom prst="rect">
            <a:avLst/>
          </a:prstGeom>
        </p:spPr>
        <p:txBody>
          <a:bodyPr anchor="t" rtlCol="false" tIns="0" lIns="0" bIns="0" rIns="0">
            <a:spAutoFit/>
          </a:bodyPr>
          <a:lstStyle/>
          <a:p>
            <a:pPr>
              <a:lnSpc>
                <a:spcPts val="5853"/>
              </a:lnSpc>
            </a:pPr>
            <a:r>
              <a:rPr lang="en-US" sz="5180">
                <a:solidFill>
                  <a:srgbClr val="000000"/>
                </a:solidFill>
                <a:latin typeface="Lato"/>
              </a:rPr>
              <a:t>Avoiding Risky Downloads and Attachments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1028700" y="1600438"/>
            <a:ext cx="12133109" cy="1503376"/>
          </a:xfrm>
          <a:prstGeom prst="rect">
            <a:avLst/>
          </a:prstGeom>
        </p:spPr>
        <p:txBody>
          <a:bodyPr anchor="t" rtlCol="false" tIns="0" lIns="0" bIns="0" rIns="0">
            <a:spAutoFit/>
          </a:bodyPr>
          <a:lstStyle/>
          <a:p>
            <a:pPr>
              <a:lnSpc>
                <a:spcPts val="5853"/>
              </a:lnSpc>
            </a:pPr>
            <a:r>
              <a:rPr lang="en-US" sz="5180">
                <a:solidFill>
                  <a:srgbClr val="000000"/>
                </a:solidFill>
                <a:latin typeface="Raleway"/>
              </a:rPr>
              <a:t>Avoiding Risky Downloads and Attachments</a:t>
            </a:r>
          </a:p>
        </p:txBody>
      </p:sp>
      <p:sp>
        <p:nvSpPr>
          <p:cNvPr name="TextBox 12" id="12"/>
          <p:cNvSpPr txBox="true"/>
          <p:nvPr/>
        </p:nvSpPr>
        <p:spPr>
          <a:xfrm rot="0">
            <a:off x="1028700" y="3374108"/>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Via email</a:t>
            </a:r>
          </a:p>
        </p:txBody>
      </p:sp>
      <p:sp>
        <p:nvSpPr>
          <p:cNvPr name="TextBox 13" id="13"/>
          <p:cNvSpPr txBox="true"/>
          <p:nvPr/>
        </p:nvSpPr>
        <p:spPr>
          <a:xfrm rot="0">
            <a:off x="693377" y="4941080"/>
            <a:ext cx="12803755" cy="3970989"/>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Lato"/>
              </a:rPr>
              <a:t>Name matches</a:t>
            </a:r>
          </a:p>
          <a:p>
            <a:pPr marL="1222390" indent="-611195" lvl="1">
              <a:lnSpc>
                <a:spcPts val="7926"/>
              </a:lnSpc>
              <a:buFont typeface="Arial"/>
              <a:buChar char="•"/>
            </a:pPr>
            <a:r>
              <a:rPr lang="en-US" sz="5661">
                <a:solidFill>
                  <a:srgbClr val="000000"/>
                </a:solidFill>
                <a:latin typeface="Lato"/>
              </a:rPr>
              <a:t>Never verify information</a:t>
            </a:r>
          </a:p>
          <a:p>
            <a:pPr marL="1222390" indent="-611195" lvl="1">
              <a:lnSpc>
                <a:spcPts val="7926"/>
              </a:lnSpc>
              <a:buFont typeface="Arial"/>
              <a:buChar char="•"/>
            </a:pPr>
            <a:r>
              <a:rPr lang="en-US" sz="5661">
                <a:solidFill>
                  <a:srgbClr val="000000"/>
                </a:solidFill>
                <a:latin typeface="Lato"/>
              </a:rPr>
              <a:t>Too good to be true?</a:t>
            </a:r>
          </a:p>
          <a:p>
            <a:pPr algn="l" marL="1222390" indent="-611195" lvl="1">
              <a:lnSpc>
                <a:spcPts val="7926"/>
              </a:lnSpc>
              <a:spcBef>
                <a:spcPct val="0"/>
              </a:spcBef>
              <a:buFont typeface="Arial"/>
              <a:buChar char="•"/>
            </a:pPr>
            <a:r>
              <a:rPr lang="en-US" sz="5661">
                <a:solidFill>
                  <a:srgbClr val="000000"/>
                </a:solidFill>
                <a:latin typeface="Lato"/>
              </a:rPr>
              <a:t>Your real name</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504180" y="3855176"/>
            <a:ext cx="12401151" cy="5820570"/>
          </a:xfrm>
          <a:custGeom>
            <a:avLst/>
            <a:gdLst/>
            <a:ahLst/>
            <a:cxnLst/>
            <a:rect r="r" b="b" t="t" l="l"/>
            <a:pathLst>
              <a:path h="5820570" w="12401151">
                <a:moveTo>
                  <a:pt x="0" y="0"/>
                </a:moveTo>
                <a:lnTo>
                  <a:pt x="12401152" y="0"/>
                </a:lnTo>
                <a:lnTo>
                  <a:pt x="12401152" y="5820571"/>
                </a:lnTo>
                <a:lnTo>
                  <a:pt x="0" y="5820571"/>
                </a:lnTo>
                <a:lnTo>
                  <a:pt x="0" y="0"/>
                </a:lnTo>
                <a:close/>
              </a:path>
            </a:pathLst>
          </a:custGeom>
          <a:blipFill>
            <a:blip r:embed="rId5"/>
            <a:stretch>
              <a:fillRect l="0" t="0" r="0" b="0"/>
            </a:stretch>
          </a:blipFill>
        </p:spPr>
      </p:sp>
      <p:sp>
        <p:nvSpPr>
          <p:cNvPr name="TextBox 12" id="12"/>
          <p:cNvSpPr txBox="true"/>
          <p:nvPr/>
        </p:nvSpPr>
        <p:spPr>
          <a:xfrm rot="0">
            <a:off x="298176" y="2659398"/>
            <a:ext cx="15185313" cy="655111"/>
          </a:xfrm>
          <a:prstGeom prst="rect">
            <a:avLst/>
          </a:prstGeom>
        </p:spPr>
        <p:txBody>
          <a:bodyPr anchor="t" rtlCol="false" tIns="0" lIns="0" bIns="0" rIns="0">
            <a:spAutoFit/>
          </a:bodyPr>
          <a:lstStyle/>
          <a:p>
            <a:pPr algn="l">
              <a:lnSpc>
                <a:spcPts val="5366"/>
              </a:lnSpc>
              <a:spcBef>
                <a:spcPct val="0"/>
              </a:spcBef>
            </a:pPr>
            <a:r>
              <a:rPr lang="en-US" sz="3833">
                <a:solidFill>
                  <a:srgbClr val="000000"/>
                </a:solidFill>
                <a:latin typeface="Fira Code"/>
              </a:rPr>
              <a:t>Malicious e-mail and spam Figure 1</a:t>
            </a:r>
          </a:p>
        </p:txBody>
      </p:sp>
      <p:sp>
        <p:nvSpPr>
          <p:cNvPr name="TextBox 13" id="13"/>
          <p:cNvSpPr txBox="true"/>
          <p:nvPr/>
        </p:nvSpPr>
        <p:spPr>
          <a:xfrm rot="0">
            <a:off x="298176" y="1222334"/>
            <a:ext cx="12133109" cy="1493851"/>
          </a:xfrm>
          <a:prstGeom prst="rect">
            <a:avLst/>
          </a:prstGeom>
        </p:spPr>
        <p:txBody>
          <a:bodyPr anchor="t" rtlCol="false" tIns="0" lIns="0" bIns="0" rIns="0">
            <a:spAutoFit/>
          </a:bodyPr>
          <a:lstStyle/>
          <a:p>
            <a:pPr>
              <a:lnSpc>
                <a:spcPts val="5853"/>
              </a:lnSpc>
            </a:pPr>
            <a:r>
              <a:rPr lang="en-US" sz="5180">
                <a:solidFill>
                  <a:srgbClr val="000000"/>
                </a:solidFill>
                <a:latin typeface="Lato"/>
              </a:rPr>
              <a:t>Avoiding Risky Downloads and Attachments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496815" y="3454920"/>
            <a:ext cx="12330080" cy="6156875"/>
          </a:xfrm>
          <a:custGeom>
            <a:avLst/>
            <a:gdLst/>
            <a:ahLst/>
            <a:cxnLst/>
            <a:rect r="r" b="b" t="t" l="l"/>
            <a:pathLst>
              <a:path h="6156875" w="12330080">
                <a:moveTo>
                  <a:pt x="0" y="0"/>
                </a:moveTo>
                <a:lnTo>
                  <a:pt x="12330080" y="0"/>
                </a:lnTo>
                <a:lnTo>
                  <a:pt x="12330080" y="6156875"/>
                </a:lnTo>
                <a:lnTo>
                  <a:pt x="0" y="6156875"/>
                </a:lnTo>
                <a:lnTo>
                  <a:pt x="0" y="0"/>
                </a:lnTo>
                <a:close/>
              </a:path>
            </a:pathLst>
          </a:custGeom>
          <a:blipFill>
            <a:blip r:embed="rId5"/>
            <a:stretch>
              <a:fillRect l="0" t="0" r="0" b="0"/>
            </a:stretch>
          </a:blipFill>
        </p:spPr>
      </p:sp>
      <p:sp>
        <p:nvSpPr>
          <p:cNvPr name="TextBox 12" id="12"/>
          <p:cNvSpPr txBox="true"/>
          <p:nvPr/>
        </p:nvSpPr>
        <p:spPr>
          <a:xfrm rot="0">
            <a:off x="496815" y="2259143"/>
            <a:ext cx="15185313" cy="655111"/>
          </a:xfrm>
          <a:prstGeom prst="rect">
            <a:avLst/>
          </a:prstGeom>
        </p:spPr>
        <p:txBody>
          <a:bodyPr anchor="t" rtlCol="false" tIns="0" lIns="0" bIns="0" rIns="0">
            <a:spAutoFit/>
          </a:bodyPr>
          <a:lstStyle/>
          <a:p>
            <a:pPr algn="l">
              <a:lnSpc>
                <a:spcPts val="5366"/>
              </a:lnSpc>
              <a:spcBef>
                <a:spcPct val="0"/>
              </a:spcBef>
            </a:pPr>
            <a:r>
              <a:rPr lang="en-US" sz="3833">
                <a:solidFill>
                  <a:srgbClr val="000000"/>
                </a:solidFill>
                <a:latin typeface="Fira Code"/>
              </a:rPr>
              <a:t>Malicious e-mail and spam Figure 2</a:t>
            </a:r>
          </a:p>
        </p:txBody>
      </p:sp>
      <p:sp>
        <p:nvSpPr>
          <p:cNvPr name="TextBox 13" id="13"/>
          <p:cNvSpPr txBox="true"/>
          <p:nvPr/>
        </p:nvSpPr>
        <p:spPr>
          <a:xfrm rot="0">
            <a:off x="496815" y="1584441"/>
            <a:ext cx="13236362"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Avoiding Risky Downloads and Attachments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3366902" y="3972315"/>
            <a:ext cx="12180563" cy="3578040"/>
          </a:xfrm>
          <a:custGeom>
            <a:avLst/>
            <a:gdLst/>
            <a:ahLst/>
            <a:cxnLst/>
            <a:rect r="r" b="b" t="t" l="l"/>
            <a:pathLst>
              <a:path h="3578040" w="12180563">
                <a:moveTo>
                  <a:pt x="0" y="0"/>
                </a:moveTo>
                <a:lnTo>
                  <a:pt x="12180564" y="0"/>
                </a:lnTo>
                <a:lnTo>
                  <a:pt x="12180564" y="3578040"/>
                </a:lnTo>
                <a:lnTo>
                  <a:pt x="0" y="357804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932847" y="4653720"/>
            <a:ext cx="1476820" cy="1476820"/>
          </a:xfrm>
          <a:custGeom>
            <a:avLst/>
            <a:gdLst/>
            <a:ahLst/>
            <a:cxnLst/>
            <a:rect r="r" b="b" t="t" l="l"/>
            <a:pathLst>
              <a:path h="1476820" w="1476820">
                <a:moveTo>
                  <a:pt x="0" y="0"/>
                </a:moveTo>
                <a:lnTo>
                  <a:pt x="1476820" y="0"/>
                </a:lnTo>
                <a:lnTo>
                  <a:pt x="1476820" y="1476820"/>
                </a:lnTo>
                <a:lnTo>
                  <a:pt x="0" y="147682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366902" y="1219327"/>
            <a:ext cx="11554195" cy="838200"/>
          </a:xfrm>
          <a:prstGeom prst="rect">
            <a:avLst/>
          </a:prstGeom>
        </p:spPr>
        <p:txBody>
          <a:bodyPr anchor="t" rtlCol="false" tIns="0" lIns="0" bIns="0" rIns="0">
            <a:spAutoFit/>
          </a:bodyPr>
          <a:lstStyle/>
          <a:p>
            <a:pPr algn="ctr">
              <a:lnSpc>
                <a:spcPts val="6671"/>
              </a:lnSpc>
            </a:pPr>
            <a:r>
              <a:rPr lang="en-US" sz="5559">
                <a:solidFill>
                  <a:srgbClr val="000000"/>
                </a:solidFill>
                <a:latin typeface="Raleway"/>
              </a:rPr>
              <a:t>Let us review</a:t>
            </a:r>
          </a:p>
        </p:txBody>
      </p:sp>
      <p:sp>
        <p:nvSpPr>
          <p:cNvPr name="TextBox 6" id="6"/>
          <p:cNvSpPr txBox="true"/>
          <p:nvPr/>
        </p:nvSpPr>
        <p:spPr>
          <a:xfrm rot="0">
            <a:off x="7150862" y="5019059"/>
            <a:ext cx="7263304" cy="790575"/>
          </a:xfrm>
          <a:prstGeom prst="rect">
            <a:avLst/>
          </a:prstGeom>
        </p:spPr>
        <p:txBody>
          <a:bodyPr anchor="t" rtlCol="false" tIns="0" lIns="0" bIns="0" rIns="0">
            <a:spAutoFit/>
          </a:bodyPr>
          <a:lstStyle/>
          <a:p>
            <a:pPr>
              <a:lnSpc>
                <a:spcPts val="6191"/>
              </a:lnSpc>
            </a:pPr>
            <a:r>
              <a:rPr lang="en-US" sz="5159">
                <a:solidFill>
                  <a:srgbClr val="000000"/>
                </a:solidFill>
                <a:latin typeface="Lato"/>
              </a:rPr>
              <a:t>Basic Concepts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Freeform 11" id="11"/>
          <p:cNvSpPr/>
          <p:nvPr/>
        </p:nvSpPr>
        <p:spPr>
          <a:xfrm flipH="false" flipV="false" rot="0">
            <a:off x="1527942" y="2635717"/>
            <a:ext cx="10250320" cy="7336301"/>
          </a:xfrm>
          <a:custGeom>
            <a:avLst/>
            <a:gdLst/>
            <a:ahLst/>
            <a:cxnLst/>
            <a:rect r="r" b="b" t="t" l="l"/>
            <a:pathLst>
              <a:path h="7336301" w="10250320">
                <a:moveTo>
                  <a:pt x="0" y="0"/>
                </a:moveTo>
                <a:lnTo>
                  <a:pt x="10250321" y="0"/>
                </a:lnTo>
                <a:lnTo>
                  <a:pt x="10250321" y="7336301"/>
                </a:lnTo>
                <a:lnTo>
                  <a:pt x="0" y="7336301"/>
                </a:lnTo>
                <a:lnTo>
                  <a:pt x="0" y="0"/>
                </a:lnTo>
                <a:close/>
              </a:path>
            </a:pathLst>
          </a:custGeom>
          <a:blipFill>
            <a:blip r:embed="rId5"/>
            <a:stretch>
              <a:fillRect l="0" t="0" r="0" b="0"/>
            </a:stretch>
          </a:blipFill>
        </p:spPr>
      </p:sp>
      <p:sp>
        <p:nvSpPr>
          <p:cNvPr name="TextBox 12" id="12"/>
          <p:cNvSpPr txBox="true"/>
          <p:nvPr/>
        </p:nvSpPr>
        <p:spPr>
          <a:xfrm rot="0">
            <a:off x="336276" y="1874010"/>
            <a:ext cx="15185313" cy="655111"/>
          </a:xfrm>
          <a:prstGeom prst="rect">
            <a:avLst/>
          </a:prstGeom>
        </p:spPr>
        <p:txBody>
          <a:bodyPr anchor="t" rtlCol="false" tIns="0" lIns="0" bIns="0" rIns="0">
            <a:spAutoFit/>
          </a:bodyPr>
          <a:lstStyle/>
          <a:p>
            <a:pPr algn="l">
              <a:lnSpc>
                <a:spcPts val="5366"/>
              </a:lnSpc>
              <a:spcBef>
                <a:spcPct val="0"/>
              </a:spcBef>
            </a:pPr>
            <a:r>
              <a:rPr lang="en-US" sz="3833">
                <a:solidFill>
                  <a:srgbClr val="000000"/>
                </a:solidFill>
                <a:latin typeface="Fira Code"/>
              </a:rPr>
              <a:t>Malicious e-mail and spam Figure 3</a:t>
            </a:r>
          </a:p>
        </p:txBody>
      </p:sp>
      <p:sp>
        <p:nvSpPr>
          <p:cNvPr name="TextBox 13" id="13"/>
          <p:cNvSpPr txBox="true"/>
          <p:nvPr/>
        </p:nvSpPr>
        <p:spPr>
          <a:xfrm rot="0">
            <a:off x="336276" y="1199308"/>
            <a:ext cx="13417878"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Avoiding Risky Downloads and Attachments</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2085" y="3902801"/>
            <a:ext cx="12840796" cy="1166719"/>
          </a:xfrm>
          <a:prstGeom prst="rect">
            <a:avLst/>
          </a:prstGeom>
        </p:spPr>
        <p:txBody>
          <a:bodyPr anchor="t" rtlCol="false" tIns="0" lIns="0" bIns="0" rIns="0">
            <a:spAutoFit/>
          </a:bodyPr>
          <a:lstStyle/>
          <a:p>
            <a:pPr>
              <a:lnSpc>
                <a:spcPts val="9068"/>
              </a:lnSpc>
            </a:pPr>
            <a:r>
              <a:rPr lang="en-US" sz="8025">
                <a:solidFill>
                  <a:srgbClr val="000000"/>
                </a:solidFill>
                <a:latin typeface="Raleway"/>
              </a:rPr>
              <a:t>Screen Lock</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2085" y="1988310"/>
            <a:ext cx="12840796" cy="750900"/>
          </a:xfrm>
          <a:prstGeom prst="rect">
            <a:avLst/>
          </a:prstGeom>
        </p:spPr>
        <p:txBody>
          <a:bodyPr anchor="t" rtlCol="false" tIns="0" lIns="0" bIns="0" rIns="0">
            <a:spAutoFit/>
          </a:bodyPr>
          <a:lstStyle/>
          <a:p>
            <a:pPr>
              <a:lnSpc>
                <a:spcPts val="5853"/>
              </a:lnSpc>
            </a:pPr>
            <a:r>
              <a:rPr lang="en-US" sz="5179">
                <a:solidFill>
                  <a:srgbClr val="000000"/>
                </a:solidFill>
                <a:latin typeface="Lato"/>
              </a:rPr>
              <a:t>Screen Lock</a:t>
            </a:r>
          </a:p>
        </p:txBody>
      </p:sp>
      <p:sp>
        <p:nvSpPr>
          <p:cNvPr name="TextBox 12" id="12"/>
          <p:cNvSpPr txBox="true"/>
          <p:nvPr/>
        </p:nvSpPr>
        <p:spPr>
          <a:xfrm rot="0">
            <a:off x="577082" y="4150657"/>
            <a:ext cx="12803755" cy="3667587"/>
          </a:xfrm>
          <a:prstGeom prst="rect">
            <a:avLst/>
          </a:prstGeom>
        </p:spPr>
        <p:txBody>
          <a:bodyPr anchor="t" rtlCol="false" tIns="0" lIns="0" bIns="0" rIns="0">
            <a:spAutoFit/>
          </a:bodyPr>
          <a:lstStyle/>
          <a:p>
            <a:pPr marL="1129550" indent="-564775" lvl="1">
              <a:lnSpc>
                <a:spcPts val="7324"/>
              </a:lnSpc>
              <a:buFont typeface="Arial"/>
              <a:buChar char="•"/>
            </a:pPr>
            <a:r>
              <a:rPr lang="en-US" sz="5231">
                <a:solidFill>
                  <a:srgbClr val="000000"/>
                </a:solidFill>
                <a:latin typeface="Fira Code"/>
              </a:rPr>
              <a:t>Prevent unauthorized access</a:t>
            </a:r>
          </a:p>
          <a:p>
            <a:pPr marL="1129550" indent="-564775" lvl="1">
              <a:lnSpc>
                <a:spcPts val="7324"/>
              </a:lnSpc>
              <a:buFont typeface="Arial"/>
              <a:buChar char="•"/>
            </a:pPr>
            <a:r>
              <a:rPr lang="en-US" sz="5231">
                <a:solidFill>
                  <a:srgbClr val="000000"/>
                </a:solidFill>
                <a:latin typeface="Fira Code"/>
              </a:rPr>
              <a:t>Protect sensitive information</a:t>
            </a:r>
          </a:p>
          <a:p>
            <a:pPr marL="1129550" indent="-564775" lvl="1">
              <a:lnSpc>
                <a:spcPts val="7324"/>
              </a:lnSpc>
              <a:buFont typeface="Arial"/>
              <a:buChar char="•"/>
            </a:pPr>
            <a:r>
              <a:rPr lang="en-US" sz="5231">
                <a:solidFill>
                  <a:srgbClr val="000000"/>
                </a:solidFill>
                <a:latin typeface="Fira Code"/>
              </a:rPr>
              <a:t>Maintain privacy</a:t>
            </a:r>
          </a:p>
          <a:p>
            <a:pPr algn="l">
              <a:lnSpc>
                <a:spcPts val="7324"/>
              </a:lnSpc>
              <a:spcBef>
                <a:spcPct val="0"/>
              </a:spcBef>
            </a:pP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2085" y="3902801"/>
            <a:ext cx="12840796" cy="1166719"/>
          </a:xfrm>
          <a:prstGeom prst="rect">
            <a:avLst/>
          </a:prstGeom>
        </p:spPr>
        <p:txBody>
          <a:bodyPr anchor="t" rtlCol="false" tIns="0" lIns="0" bIns="0" rIns="0">
            <a:spAutoFit/>
          </a:bodyPr>
          <a:lstStyle/>
          <a:p>
            <a:pPr>
              <a:lnSpc>
                <a:spcPts val="9068"/>
              </a:lnSpc>
            </a:pPr>
            <a:r>
              <a:rPr lang="en-US" sz="8025">
                <a:solidFill>
                  <a:srgbClr val="000000"/>
                </a:solidFill>
                <a:latin typeface="Raleway"/>
              </a:rPr>
              <a:t>Oudated Software</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988310"/>
            <a:ext cx="12840796" cy="750900"/>
          </a:xfrm>
          <a:prstGeom prst="rect">
            <a:avLst/>
          </a:prstGeom>
        </p:spPr>
        <p:txBody>
          <a:bodyPr anchor="t" rtlCol="false" tIns="0" lIns="0" bIns="0" rIns="0">
            <a:spAutoFit/>
          </a:bodyPr>
          <a:lstStyle/>
          <a:p>
            <a:pPr>
              <a:lnSpc>
                <a:spcPts val="5853"/>
              </a:lnSpc>
            </a:pPr>
            <a:r>
              <a:rPr lang="en-US" sz="5179">
                <a:solidFill>
                  <a:srgbClr val="000000"/>
                </a:solidFill>
                <a:latin typeface="Lato"/>
              </a:rPr>
              <a:t>Outdated Software</a:t>
            </a:r>
          </a:p>
        </p:txBody>
      </p:sp>
      <p:sp>
        <p:nvSpPr>
          <p:cNvPr name="TextBox 12" id="12"/>
          <p:cNvSpPr txBox="true"/>
          <p:nvPr/>
        </p:nvSpPr>
        <p:spPr>
          <a:xfrm rot="0">
            <a:off x="619126" y="3350145"/>
            <a:ext cx="12803755" cy="4961589"/>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Fira Code"/>
              </a:rPr>
              <a:t>Security Flaws</a:t>
            </a:r>
          </a:p>
          <a:p>
            <a:pPr marL="1222390" indent="-611195" lvl="1">
              <a:lnSpc>
                <a:spcPts val="7926"/>
              </a:lnSpc>
              <a:buFont typeface="Arial"/>
              <a:buChar char="•"/>
            </a:pPr>
            <a:r>
              <a:rPr lang="en-US" sz="5661">
                <a:solidFill>
                  <a:srgbClr val="000000"/>
                </a:solidFill>
                <a:latin typeface="Fira Code"/>
              </a:rPr>
              <a:t>Prime target</a:t>
            </a:r>
          </a:p>
          <a:p>
            <a:pPr marL="1222390" indent="-611195" lvl="1">
              <a:lnSpc>
                <a:spcPts val="7926"/>
              </a:lnSpc>
              <a:buFont typeface="Arial"/>
              <a:buChar char="•"/>
            </a:pPr>
            <a:r>
              <a:rPr lang="en-US" sz="5661">
                <a:solidFill>
                  <a:srgbClr val="000000"/>
                </a:solidFill>
                <a:latin typeface="Fira Code"/>
              </a:rPr>
              <a:t>Improves performance</a:t>
            </a:r>
          </a:p>
          <a:p>
            <a:pPr marL="1222390" indent="-611195" lvl="1">
              <a:lnSpc>
                <a:spcPts val="7926"/>
              </a:lnSpc>
              <a:buFont typeface="Arial"/>
              <a:buChar char="•"/>
            </a:pPr>
            <a:r>
              <a:rPr lang="en-US" sz="5661">
                <a:solidFill>
                  <a:srgbClr val="000000"/>
                </a:solidFill>
                <a:latin typeface="Fira Code"/>
              </a:rPr>
              <a:t>Incompatibility</a:t>
            </a:r>
          </a:p>
          <a:p>
            <a:pPr algn="l">
              <a:lnSpc>
                <a:spcPts val="7926"/>
              </a:lnSpc>
              <a:spcBef>
                <a:spcPct val="0"/>
              </a:spcBef>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600606" y="1988310"/>
            <a:ext cx="12840796" cy="750900"/>
          </a:xfrm>
          <a:prstGeom prst="rect">
            <a:avLst/>
          </a:prstGeom>
        </p:spPr>
        <p:txBody>
          <a:bodyPr anchor="t" rtlCol="false" tIns="0" lIns="0" bIns="0" rIns="0">
            <a:spAutoFit/>
          </a:bodyPr>
          <a:lstStyle/>
          <a:p>
            <a:pPr>
              <a:lnSpc>
                <a:spcPts val="5853"/>
              </a:lnSpc>
            </a:pPr>
            <a:r>
              <a:rPr lang="en-US" sz="5179">
                <a:solidFill>
                  <a:srgbClr val="000000"/>
                </a:solidFill>
                <a:latin typeface="Lato"/>
              </a:rPr>
              <a:t>Outdated Software</a:t>
            </a:r>
          </a:p>
        </p:txBody>
      </p:sp>
      <p:sp>
        <p:nvSpPr>
          <p:cNvPr name="TextBox 12" id="12"/>
          <p:cNvSpPr txBox="true"/>
          <p:nvPr/>
        </p:nvSpPr>
        <p:spPr>
          <a:xfrm rot="0">
            <a:off x="619126" y="3350145"/>
            <a:ext cx="12803755" cy="2961339"/>
          </a:xfrm>
          <a:prstGeom prst="rect">
            <a:avLst/>
          </a:prstGeom>
        </p:spPr>
        <p:txBody>
          <a:bodyPr anchor="t" rtlCol="false" tIns="0" lIns="0" bIns="0" rIns="0">
            <a:spAutoFit/>
          </a:bodyPr>
          <a:lstStyle/>
          <a:p>
            <a:pPr marL="1222390" indent="-611195" lvl="1">
              <a:lnSpc>
                <a:spcPts val="7926"/>
              </a:lnSpc>
              <a:buFont typeface="Arial"/>
              <a:buChar char="•"/>
            </a:pPr>
            <a:r>
              <a:rPr lang="en-US" sz="5661">
                <a:solidFill>
                  <a:srgbClr val="000000"/>
                </a:solidFill>
                <a:latin typeface="Fira Code"/>
              </a:rPr>
              <a:t>Reach out to update</a:t>
            </a:r>
          </a:p>
          <a:p>
            <a:pPr>
              <a:lnSpc>
                <a:spcPts val="7926"/>
              </a:lnSpc>
            </a:pPr>
          </a:p>
          <a:p>
            <a:pPr algn="l" marL="1222390" indent="-611195" lvl="1">
              <a:lnSpc>
                <a:spcPts val="7926"/>
              </a:lnSpc>
              <a:spcBef>
                <a:spcPct val="0"/>
              </a:spcBef>
              <a:buFont typeface="Arial"/>
              <a:buChar char="•"/>
            </a:pPr>
            <a:r>
              <a:rPr lang="en-US" sz="5661">
                <a:solidFill>
                  <a:srgbClr val="000000"/>
                </a:solidFill>
                <a:latin typeface="Fira Code"/>
              </a:rPr>
              <a:t>Latest Version</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45C9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96210" y="3203741"/>
            <a:ext cx="12695581" cy="1628775"/>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Questions</a:t>
            </a:r>
          </a:p>
        </p:txBody>
      </p:sp>
      <p:grpSp>
        <p:nvGrpSpPr>
          <p:cNvPr name="Group 9" id="9"/>
          <p:cNvGrpSpPr/>
          <p:nvPr/>
        </p:nvGrpSpPr>
        <p:grpSpPr>
          <a:xfrm rot="0">
            <a:off x="9308375" y="7492178"/>
            <a:ext cx="10068006" cy="1234440"/>
            <a:chOff x="0" y="0"/>
            <a:chExt cx="4971856" cy="609600"/>
          </a:xfrm>
        </p:grpSpPr>
        <p:sp>
          <p:nvSpPr>
            <p:cNvPr name="Freeform 10" id="10"/>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45C9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96210" y="2630864"/>
            <a:ext cx="12695581" cy="3238500"/>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Recap and Takeaways</a:t>
            </a:r>
          </a:p>
        </p:txBody>
      </p:sp>
      <p:grpSp>
        <p:nvGrpSpPr>
          <p:cNvPr name="Group 9" id="9"/>
          <p:cNvGrpSpPr/>
          <p:nvPr/>
        </p:nvGrpSpPr>
        <p:grpSpPr>
          <a:xfrm rot="0">
            <a:off x="9308375" y="7492178"/>
            <a:ext cx="10068006" cy="1234440"/>
            <a:chOff x="0" y="0"/>
            <a:chExt cx="4971856" cy="609600"/>
          </a:xfrm>
        </p:grpSpPr>
        <p:sp>
          <p:nvSpPr>
            <p:cNvPr name="Freeform 10" id="10"/>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a:grpSpLocks noChangeAspect="true"/>
          </p:cNvGrpSpPr>
          <p:nvPr/>
        </p:nvGrpSpPr>
        <p:grpSpPr>
          <a:xfrm rot="0">
            <a:off x="11090064" y="0"/>
            <a:ext cx="11959943" cy="10356772"/>
            <a:chOff x="0" y="0"/>
            <a:chExt cx="4282440" cy="3708400"/>
          </a:xfrm>
        </p:grpSpPr>
        <p:sp>
          <p:nvSpPr>
            <p:cNvPr name="Freeform 4" id="4"/>
            <p:cNvSpPr/>
            <p:nvPr/>
          </p:nvSpPr>
          <p:spPr>
            <a:xfrm flipH="false" flipV="false" rot="0">
              <a:off x="0" y="0"/>
              <a:ext cx="4282440" cy="3708400"/>
            </a:xfrm>
            <a:custGeom>
              <a:avLst/>
              <a:gdLst/>
              <a:ahLst/>
              <a:cxnLst/>
              <a:rect r="r" b="b" t="t" l="l"/>
              <a:pathLst>
                <a:path h="3708400" w="4282440">
                  <a:moveTo>
                    <a:pt x="3211830" y="0"/>
                  </a:moveTo>
                  <a:lnTo>
                    <a:pt x="1070610" y="0"/>
                  </a:lnTo>
                  <a:lnTo>
                    <a:pt x="0" y="1854200"/>
                  </a:lnTo>
                  <a:lnTo>
                    <a:pt x="1070610" y="3708400"/>
                  </a:lnTo>
                  <a:lnTo>
                    <a:pt x="3211830" y="3708400"/>
                  </a:lnTo>
                  <a:lnTo>
                    <a:pt x="4282440" y="1854200"/>
                  </a:lnTo>
                  <a:close/>
                </a:path>
              </a:pathLst>
            </a:custGeom>
            <a:blipFill>
              <a:blip r:embed="rId4"/>
              <a:stretch>
                <a:fillRect l="-14946" t="0" r="-14946" b="0"/>
              </a:stretch>
            </a:blipFill>
          </p:spPr>
        </p:sp>
      </p:grpSp>
      <p:grpSp>
        <p:nvGrpSpPr>
          <p:cNvPr name="Group 5" id="5"/>
          <p:cNvGrpSpPr/>
          <p:nvPr/>
        </p:nvGrpSpPr>
        <p:grpSpPr>
          <a:xfrm rot="-7184632">
            <a:off x="9593417" y="6643816"/>
            <a:ext cx="7674641" cy="1006362"/>
            <a:chOff x="0" y="0"/>
            <a:chExt cx="2916192" cy="382395"/>
          </a:xfrm>
        </p:grpSpPr>
        <p:sp>
          <p:nvSpPr>
            <p:cNvPr name="Freeform 6" id="6"/>
            <p:cNvSpPr/>
            <p:nvPr/>
          </p:nvSpPr>
          <p:spPr>
            <a:xfrm flipH="false" flipV="false" rot="0">
              <a:off x="0" y="0"/>
              <a:ext cx="2916192" cy="382395"/>
            </a:xfrm>
            <a:custGeom>
              <a:avLst/>
              <a:gdLst/>
              <a:ahLst/>
              <a:cxnLst/>
              <a:rect r="r" b="b" t="t" l="l"/>
              <a:pathLst>
                <a:path h="382395" w="2916192">
                  <a:moveTo>
                    <a:pt x="203200" y="0"/>
                  </a:moveTo>
                  <a:lnTo>
                    <a:pt x="2712992" y="0"/>
                  </a:lnTo>
                  <a:lnTo>
                    <a:pt x="2916192" y="382395"/>
                  </a:lnTo>
                  <a:lnTo>
                    <a:pt x="0" y="382395"/>
                  </a:lnTo>
                  <a:lnTo>
                    <a:pt x="203200" y="0"/>
                  </a:lnTo>
                  <a:close/>
                </a:path>
              </a:pathLst>
            </a:custGeom>
            <a:solidFill>
              <a:srgbClr val="000000">
                <a:alpha val="64706"/>
              </a:srgbClr>
            </a:solidFill>
          </p:spPr>
        </p:sp>
        <p:sp>
          <p:nvSpPr>
            <p:cNvPr name="TextBox 7" id="7"/>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3610897">
            <a:off x="9505012" y="1326127"/>
            <a:ext cx="6092499" cy="897232"/>
            <a:chOff x="0" y="0"/>
            <a:chExt cx="2355988" cy="346962"/>
          </a:xfrm>
        </p:grpSpPr>
        <p:sp>
          <p:nvSpPr>
            <p:cNvPr name="Freeform 9" id="9"/>
            <p:cNvSpPr/>
            <p:nvPr/>
          </p:nvSpPr>
          <p:spPr>
            <a:xfrm flipH="false" flipV="false" rot="0">
              <a:off x="0" y="0"/>
              <a:ext cx="2355989" cy="346962"/>
            </a:xfrm>
            <a:custGeom>
              <a:avLst/>
              <a:gdLst/>
              <a:ahLst/>
              <a:cxnLst/>
              <a:rect r="r" b="b" t="t" l="l"/>
              <a:pathLst>
                <a:path h="346962" w="2355989">
                  <a:moveTo>
                    <a:pt x="203200" y="0"/>
                  </a:moveTo>
                  <a:lnTo>
                    <a:pt x="2152789" y="0"/>
                  </a:lnTo>
                  <a:lnTo>
                    <a:pt x="2355989" y="346962"/>
                  </a:lnTo>
                  <a:lnTo>
                    <a:pt x="0" y="346962"/>
                  </a:lnTo>
                  <a:lnTo>
                    <a:pt x="203200" y="0"/>
                  </a:lnTo>
                  <a:close/>
                </a:path>
              </a:pathLst>
            </a:custGeom>
            <a:solidFill>
              <a:srgbClr val="FFBA6B"/>
            </a:solidFill>
          </p:spPr>
        </p:sp>
        <p:sp>
          <p:nvSpPr>
            <p:cNvPr name="TextBox 10" id="10"/>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7184632">
            <a:off x="9821995" y="8179653"/>
            <a:ext cx="5612167" cy="725953"/>
            <a:chOff x="0" y="0"/>
            <a:chExt cx="2956203" cy="382395"/>
          </a:xfrm>
        </p:grpSpPr>
        <p:sp>
          <p:nvSpPr>
            <p:cNvPr name="Freeform 12" id="12"/>
            <p:cNvSpPr/>
            <p:nvPr/>
          </p:nvSpPr>
          <p:spPr>
            <a:xfrm flipH="false" flipV="false" rot="0">
              <a:off x="0" y="0"/>
              <a:ext cx="2956203" cy="382395"/>
            </a:xfrm>
            <a:custGeom>
              <a:avLst/>
              <a:gdLst/>
              <a:ahLst/>
              <a:cxnLst/>
              <a:rect r="r" b="b" t="t" l="l"/>
              <a:pathLst>
                <a:path h="382395" w="2956203">
                  <a:moveTo>
                    <a:pt x="203200" y="0"/>
                  </a:moveTo>
                  <a:lnTo>
                    <a:pt x="2753003" y="0"/>
                  </a:lnTo>
                  <a:lnTo>
                    <a:pt x="2956203" y="382395"/>
                  </a:lnTo>
                  <a:lnTo>
                    <a:pt x="0" y="382395"/>
                  </a:lnTo>
                  <a:lnTo>
                    <a:pt x="203200" y="0"/>
                  </a:lnTo>
                  <a:close/>
                </a:path>
              </a:pathLst>
            </a:custGeom>
            <a:solidFill>
              <a:srgbClr val="FFBA6B"/>
            </a:solidFill>
          </p:spPr>
        </p:sp>
        <p:sp>
          <p:nvSpPr>
            <p:cNvPr name="TextBox 13" id="13"/>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0">
            <a:off x="10489773" y="-403462"/>
            <a:ext cx="1307882" cy="1163560"/>
            <a:chOff x="0" y="0"/>
            <a:chExt cx="411202" cy="365827"/>
          </a:xfrm>
        </p:grpSpPr>
        <p:sp>
          <p:nvSpPr>
            <p:cNvPr name="Freeform 15" id="15"/>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FFBA6B"/>
            </a:solidFill>
          </p:spPr>
        </p:sp>
        <p:sp>
          <p:nvSpPr>
            <p:cNvPr name="TextBox 16" id="16"/>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17" id="17"/>
          <p:cNvGrpSpPr/>
          <p:nvPr/>
        </p:nvGrpSpPr>
        <p:grpSpPr>
          <a:xfrm rot="0">
            <a:off x="10857805" y="-403462"/>
            <a:ext cx="2051151" cy="1824811"/>
            <a:chOff x="0" y="0"/>
            <a:chExt cx="411202" cy="365827"/>
          </a:xfrm>
        </p:grpSpPr>
        <p:sp>
          <p:nvSpPr>
            <p:cNvPr name="Freeform 18" id="18"/>
            <p:cNvSpPr/>
            <p:nvPr/>
          </p:nvSpPr>
          <p:spPr>
            <a:xfrm flipH="false" flipV="false" rot="0">
              <a:off x="0" y="0"/>
              <a:ext cx="411202" cy="365827"/>
            </a:xfrm>
            <a:custGeom>
              <a:avLst/>
              <a:gdLst/>
              <a:ahLst/>
              <a:cxnLst/>
              <a:rect r="r" b="b" t="t" l="l"/>
              <a:pathLst>
                <a:path h="365827" w="411202">
                  <a:moveTo>
                    <a:pt x="203200" y="0"/>
                  </a:moveTo>
                  <a:lnTo>
                    <a:pt x="411202" y="0"/>
                  </a:lnTo>
                  <a:lnTo>
                    <a:pt x="208002" y="365827"/>
                  </a:lnTo>
                  <a:lnTo>
                    <a:pt x="0" y="365827"/>
                  </a:lnTo>
                  <a:lnTo>
                    <a:pt x="203200" y="0"/>
                  </a:lnTo>
                  <a:close/>
                </a:path>
              </a:pathLst>
            </a:custGeom>
            <a:solidFill>
              <a:srgbClr val="975EFF"/>
            </a:solidFill>
          </p:spPr>
        </p:sp>
        <p:sp>
          <p:nvSpPr>
            <p:cNvPr name="TextBox 19" id="19"/>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grpSp>
        <p:nvGrpSpPr>
          <p:cNvPr name="Group 20" id="20"/>
          <p:cNvGrpSpPr/>
          <p:nvPr/>
        </p:nvGrpSpPr>
        <p:grpSpPr>
          <a:xfrm rot="0">
            <a:off x="-426403" y="8268456"/>
            <a:ext cx="8005582" cy="725953"/>
            <a:chOff x="0" y="0"/>
            <a:chExt cx="4216932" cy="382395"/>
          </a:xfrm>
        </p:grpSpPr>
        <p:sp>
          <p:nvSpPr>
            <p:cNvPr name="Freeform 21" id="21"/>
            <p:cNvSpPr/>
            <p:nvPr/>
          </p:nvSpPr>
          <p:spPr>
            <a:xfrm flipH="false" flipV="false" rot="0">
              <a:off x="0" y="0"/>
              <a:ext cx="4216932" cy="382395"/>
            </a:xfrm>
            <a:custGeom>
              <a:avLst/>
              <a:gdLst/>
              <a:ahLst/>
              <a:cxnLst/>
              <a:rect r="r" b="b" t="t" l="l"/>
              <a:pathLst>
                <a:path h="382395" w="4216932">
                  <a:moveTo>
                    <a:pt x="203200" y="0"/>
                  </a:moveTo>
                  <a:lnTo>
                    <a:pt x="4013732" y="0"/>
                  </a:lnTo>
                  <a:lnTo>
                    <a:pt x="4216932" y="382395"/>
                  </a:lnTo>
                  <a:lnTo>
                    <a:pt x="0" y="382395"/>
                  </a:lnTo>
                  <a:lnTo>
                    <a:pt x="203200" y="0"/>
                  </a:lnTo>
                  <a:close/>
                </a:path>
              </a:pathLst>
            </a:custGeom>
            <a:solidFill>
              <a:srgbClr val="FFBA6B"/>
            </a:solidFill>
          </p:spPr>
        </p:sp>
        <p:sp>
          <p:nvSpPr>
            <p:cNvPr name="TextBox 22" id="22"/>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7184632">
            <a:off x="11253463" y="9799675"/>
            <a:ext cx="3185382" cy="499373"/>
            <a:chOff x="0" y="0"/>
            <a:chExt cx="2439210" cy="382395"/>
          </a:xfrm>
        </p:grpSpPr>
        <p:sp>
          <p:nvSpPr>
            <p:cNvPr name="Freeform 24" id="24"/>
            <p:cNvSpPr/>
            <p:nvPr/>
          </p:nvSpPr>
          <p:spPr>
            <a:xfrm flipH="false" flipV="false" rot="0">
              <a:off x="0" y="0"/>
              <a:ext cx="2439209" cy="382395"/>
            </a:xfrm>
            <a:custGeom>
              <a:avLst/>
              <a:gdLst/>
              <a:ahLst/>
              <a:cxnLst/>
              <a:rect r="r" b="b" t="t" l="l"/>
              <a:pathLst>
                <a:path h="382395" w="2439209">
                  <a:moveTo>
                    <a:pt x="203200" y="0"/>
                  </a:moveTo>
                  <a:lnTo>
                    <a:pt x="2236009" y="0"/>
                  </a:lnTo>
                  <a:lnTo>
                    <a:pt x="2439209" y="382395"/>
                  </a:lnTo>
                  <a:lnTo>
                    <a:pt x="0" y="382395"/>
                  </a:lnTo>
                  <a:lnTo>
                    <a:pt x="203200" y="0"/>
                  </a:lnTo>
                  <a:close/>
                </a:path>
              </a:pathLst>
            </a:custGeom>
            <a:solidFill>
              <a:srgbClr val="975EFF"/>
            </a:solidFill>
          </p:spPr>
        </p:sp>
        <p:sp>
          <p:nvSpPr>
            <p:cNvPr name="TextBox 25" id="25"/>
            <p:cNvSpPr txBox="true"/>
            <p:nvPr/>
          </p:nvSpPr>
          <p:spPr>
            <a:xfrm>
              <a:off x="127000" y="-38100"/>
              <a:ext cx="558800" cy="647700"/>
            </a:xfrm>
            <a:prstGeom prst="rect">
              <a:avLst/>
            </a:prstGeom>
          </p:spPr>
          <p:txBody>
            <a:bodyPr anchor="ctr" rtlCol="false" tIns="50800" lIns="50800" bIns="50800" rIns="50800"/>
            <a:lstStyle/>
            <a:p>
              <a:pPr algn="ctr">
                <a:lnSpc>
                  <a:spcPts val="2659"/>
                </a:lnSpc>
                <a:spcBef>
                  <a:spcPct val="0"/>
                </a:spcBef>
              </a:pPr>
            </a:p>
          </p:txBody>
        </p:sp>
      </p:grpSp>
      <p:grpSp>
        <p:nvGrpSpPr>
          <p:cNvPr name="Group 26" id="26"/>
          <p:cNvGrpSpPr/>
          <p:nvPr/>
        </p:nvGrpSpPr>
        <p:grpSpPr>
          <a:xfrm rot="0">
            <a:off x="11576456" y="9621595"/>
            <a:ext cx="1520927" cy="1330811"/>
            <a:chOff x="0" y="0"/>
            <a:chExt cx="812800" cy="711200"/>
          </a:xfrm>
        </p:grpSpPr>
        <p:sp>
          <p:nvSpPr>
            <p:cNvPr name="Freeform 27" id="27"/>
            <p:cNvSpPr/>
            <p:nvPr/>
          </p:nvSpPr>
          <p:spPr>
            <a:xfrm flipH="false" flipV="false" rot="0">
              <a:off x="0" y="0"/>
              <a:ext cx="812800" cy="711200"/>
            </a:xfrm>
            <a:custGeom>
              <a:avLst/>
              <a:gdLst/>
              <a:ahLst/>
              <a:cxnLst/>
              <a:rect r="r" b="b" t="t" l="l"/>
              <a:pathLst>
                <a:path h="711200" w="812800">
                  <a:moveTo>
                    <a:pt x="406400" y="0"/>
                  </a:moveTo>
                  <a:lnTo>
                    <a:pt x="812800" y="711200"/>
                  </a:lnTo>
                  <a:lnTo>
                    <a:pt x="0" y="711200"/>
                  </a:lnTo>
                  <a:lnTo>
                    <a:pt x="406400" y="0"/>
                  </a:lnTo>
                  <a:close/>
                </a:path>
              </a:pathLst>
            </a:custGeom>
            <a:solidFill>
              <a:srgbClr val="000000"/>
            </a:solidFill>
          </p:spPr>
        </p:sp>
        <p:sp>
          <p:nvSpPr>
            <p:cNvPr name="TextBox 28" id="28"/>
            <p:cNvSpPr txBox="true"/>
            <p:nvPr/>
          </p:nvSpPr>
          <p:spPr>
            <a:xfrm>
              <a:off x="127000" y="292100"/>
              <a:ext cx="558800" cy="368300"/>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1676738" y="1469209"/>
            <a:ext cx="4813533" cy="472299"/>
          </a:xfrm>
          <a:prstGeom prst="rect">
            <a:avLst/>
          </a:prstGeom>
        </p:spPr>
        <p:txBody>
          <a:bodyPr anchor="t" rtlCol="false" tIns="0" lIns="0" bIns="0" rIns="0">
            <a:spAutoFit/>
          </a:bodyPr>
          <a:lstStyle/>
          <a:p>
            <a:pPr>
              <a:lnSpc>
                <a:spcPts val="3892"/>
              </a:lnSpc>
              <a:spcBef>
                <a:spcPct val="0"/>
              </a:spcBef>
            </a:pPr>
            <a:r>
              <a:rPr lang="en-US" sz="2780">
                <a:solidFill>
                  <a:srgbClr val="000000"/>
                </a:solidFill>
                <a:latin typeface="Fira Code"/>
              </a:rPr>
              <a:t>Company Name and Logo</a:t>
            </a:r>
          </a:p>
        </p:txBody>
      </p:sp>
      <p:sp>
        <p:nvSpPr>
          <p:cNvPr name="TextBox 30" id="30"/>
          <p:cNvSpPr txBox="true"/>
          <p:nvPr/>
        </p:nvSpPr>
        <p:spPr>
          <a:xfrm rot="0">
            <a:off x="878811" y="3143139"/>
            <a:ext cx="8828040" cy="1792192"/>
          </a:xfrm>
          <a:prstGeom prst="rect">
            <a:avLst/>
          </a:prstGeom>
        </p:spPr>
        <p:txBody>
          <a:bodyPr anchor="t" rtlCol="false" tIns="0" lIns="0" bIns="0" rIns="0">
            <a:spAutoFit/>
          </a:bodyPr>
          <a:lstStyle/>
          <a:p>
            <a:pPr>
              <a:lnSpc>
                <a:spcPts val="14617"/>
              </a:lnSpc>
              <a:spcBef>
                <a:spcPct val="0"/>
              </a:spcBef>
            </a:pPr>
            <a:r>
              <a:rPr lang="en-US" sz="10441">
                <a:solidFill>
                  <a:srgbClr val="000000"/>
                </a:solidFill>
                <a:latin typeface="Raleway"/>
              </a:rPr>
              <a:t>T</a:t>
            </a:r>
            <a:r>
              <a:rPr lang="en-US" sz="10441">
                <a:solidFill>
                  <a:srgbClr val="000000"/>
                </a:solidFill>
                <a:latin typeface="Raleway"/>
              </a:rPr>
              <a:t>hank you</a:t>
            </a:r>
          </a:p>
        </p:txBody>
      </p:sp>
      <p:sp>
        <p:nvSpPr>
          <p:cNvPr name="TextBox 31" id="31"/>
          <p:cNvSpPr txBox="true"/>
          <p:nvPr/>
        </p:nvSpPr>
        <p:spPr>
          <a:xfrm rot="0">
            <a:off x="878811" y="4954556"/>
            <a:ext cx="9139334" cy="730146"/>
          </a:xfrm>
          <a:prstGeom prst="rect">
            <a:avLst/>
          </a:prstGeom>
        </p:spPr>
        <p:txBody>
          <a:bodyPr anchor="t" rtlCol="false" tIns="0" lIns="0" bIns="0" rIns="0">
            <a:spAutoFit/>
          </a:bodyPr>
          <a:lstStyle/>
          <a:p>
            <a:pPr>
              <a:lnSpc>
                <a:spcPts val="5955"/>
              </a:lnSpc>
              <a:spcBef>
                <a:spcPct val="0"/>
              </a:spcBef>
            </a:pPr>
            <a:r>
              <a:rPr lang="en-US" sz="4254">
                <a:solidFill>
                  <a:srgbClr val="000000"/>
                </a:solidFill>
                <a:latin typeface="Lato"/>
              </a:rPr>
              <a:t>for your attention</a:t>
            </a:r>
          </a:p>
        </p:txBody>
      </p:sp>
      <p:sp>
        <p:nvSpPr>
          <p:cNvPr name="TextBox 32" id="32"/>
          <p:cNvSpPr txBox="true"/>
          <p:nvPr/>
        </p:nvSpPr>
        <p:spPr>
          <a:xfrm rot="0">
            <a:off x="878811" y="8370467"/>
            <a:ext cx="4709056" cy="464900"/>
          </a:xfrm>
          <a:prstGeom prst="rect">
            <a:avLst/>
          </a:prstGeom>
        </p:spPr>
        <p:txBody>
          <a:bodyPr anchor="t" rtlCol="false" tIns="0" lIns="0" bIns="0" rIns="0">
            <a:spAutoFit/>
          </a:bodyPr>
          <a:lstStyle/>
          <a:p>
            <a:pPr>
              <a:lnSpc>
                <a:spcPts val="3775"/>
              </a:lnSpc>
              <a:spcBef>
                <a:spcPct val="0"/>
              </a:spcBef>
            </a:pPr>
            <a:r>
              <a:rPr lang="en-US" sz="2696">
                <a:solidFill>
                  <a:srgbClr val="000000"/>
                </a:solidFill>
                <a:latin typeface="Fira Code"/>
              </a:rPr>
              <a:t>www.YourCompany.com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sp>
        <p:nvSpPr>
          <p:cNvPr name="Freeform 3" id="3"/>
          <p:cNvSpPr/>
          <p:nvPr/>
        </p:nvSpPr>
        <p:spPr>
          <a:xfrm flipH="false" flipV="false" rot="0">
            <a:off x="2973072" y="3694842"/>
            <a:ext cx="12949617" cy="3803950"/>
          </a:xfrm>
          <a:custGeom>
            <a:avLst/>
            <a:gdLst/>
            <a:ahLst/>
            <a:cxnLst/>
            <a:rect r="r" b="b" t="t" l="l"/>
            <a:pathLst>
              <a:path h="3803950" w="12949617">
                <a:moveTo>
                  <a:pt x="0" y="0"/>
                </a:moveTo>
                <a:lnTo>
                  <a:pt x="12949617" y="0"/>
                </a:lnTo>
                <a:lnTo>
                  <a:pt x="12949617" y="3803950"/>
                </a:lnTo>
                <a:lnTo>
                  <a:pt x="0" y="380395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556035" y="4314035"/>
            <a:ext cx="1780532" cy="1780532"/>
          </a:xfrm>
          <a:custGeom>
            <a:avLst/>
            <a:gdLst/>
            <a:ahLst/>
            <a:cxnLst/>
            <a:rect r="r" b="b" t="t" l="l"/>
            <a:pathLst>
              <a:path h="1780532" w="1780532">
                <a:moveTo>
                  <a:pt x="0" y="0"/>
                </a:moveTo>
                <a:lnTo>
                  <a:pt x="1780532" y="0"/>
                </a:lnTo>
                <a:lnTo>
                  <a:pt x="1780532" y="1780532"/>
                </a:lnTo>
                <a:lnTo>
                  <a:pt x="0" y="178053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366902" y="1824723"/>
            <a:ext cx="11554195" cy="838200"/>
          </a:xfrm>
          <a:prstGeom prst="rect">
            <a:avLst/>
          </a:prstGeom>
        </p:spPr>
        <p:txBody>
          <a:bodyPr anchor="t" rtlCol="false" tIns="0" lIns="0" bIns="0" rIns="0">
            <a:spAutoFit/>
          </a:bodyPr>
          <a:lstStyle/>
          <a:p>
            <a:pPr algn="ctr">
              <a:lnSpc>
                <a:spcPts val="6671"/>
              </a:lnSpc>
            </a:pPr>
            <a:r>
              <a:rPr lang="en-US" sz="5559">
                <a:solidFill>
                  <a:srgbClr val="000000"/>
                </a:solidFill>
                <a:latin typeface="Raleway"/>
              </a:rPr>
              <a:t>What we will cover</a:t>
            </a:r>
          </a:p>
        </p:txBody>
      </p:sp>
      <p:sp>
        <p:nvSpPr>
          <p:cNvPr name="TextBox 6" id="6"/>
          <p:cNvSpPr txBox="true"/>
          <p:nvPr/>
        </p:nvSpPr>
        <p:spPr>
          <a:xfrm rot="0">
            <a:off x="6743399" y="4802260"/>
            <a:ext cx="7964590" cy="788541"/>
          </a:xfrm>
          <a:prstGeom prst="rect">
            <a:avLst/>
          </a:prstGeom>
        </p:spPr>
        <p:txBody>
          <a:bodyPr anchor="t" rtlCol="false" tIns="0" lIns="0" bIns="0" rIns="0">
            <a:spAutoFit/>
          </a:bodyPr>
          <a:lstStyle/>
          <a:p>
            <a:pPr>
              <a:lnSpc>
                <a:spcPts val="6191"/>
              </a:lnSpc>
            </a:pPr>
            <a:r>
              <a:rPr lang="en-US" sz="5159">
                <a:solidFill>
                  <a:srgbClr val="000000"/>
                </a:solidFill>
                <a:latin typeface="Lato"/>
              </a:rPr>
              <a:t>Device Protection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83969" y="8726618"/>
            <a:ext cx="18208928" cy="1728677"/>
            <a:chOff x="0" y="0"/>
            <a:chExt cx="24278570" cy="2304902"/>
          </a:xfrm>
        </p:grpSpPr>
        <p:pic>
          <p:nvPicPr>
            <p:cNvPr name="Picture 4" id="4"/>
            <p:cNvPicPr>
              <a:picLocks noChangeAspect="true"/>
            </p:cNvPicPr>
            <p:nvPr/>
          </p:nvPicPr>
          <p:blipFill>
            <a:blip r:embed="rId4"/>
            <a:srcRect l="0" t="41564" r="0" b="44186"/>
            <a:stretch>
              <a:fillRect/>
            </a:stretch>
          </p:blipFill>
          <p:spPr>
            <a:xfrm flipH="false" flipV="false">
              <a:off x="0" y="0"/>
              <a:ext cx="24278570" cy="2304902"/>
            </a:xfrm>
            <a:prstGeom prst="rect">
              <a:avLst/>
            </a:prstGeom>
          </p:spPr>
        </p:pic>
      </p:grpSp>
      <p:grpSp>
        <p:nvGrpSpPr>
          <p:cNvPr name="Group 5" id="5"/>
          <p:cNvGrpSpPr/>
          <p:nvPr/>
        </p:nvGrpSpPr>
        <p:grpSpPr>
          <a:xfrm rot="0">
            <a:off x="-1977251" y="7492178"/>
            <a:ext cx="11751089" cy="1234440"/>
            <a:chOff x="0" y="0"/>
            <a:chExt cx="5803009" cy="609600"/>
          </a:xfrm>
        </p:grpSpPr>
        <p:sp>
          <p:nvSpPr>
            <p:cNvPr name="Freeform 6" id="6"/>
            <p:cNvSpPr/>
            <p:nvPr/>
          </p:nvSpPr>
          <p:spPr>
            <a:xfrm flipH="false" flipV="false" rot="0">
              <a:off x="0" y="0"/>
              <a:ext cx="5803009" cy="609600"/>
            </a:xfrm>
            <a:custGeom>
              <a:avLst/>
              <a:gdLst/>
              <a:ahLst/>
              <a:cxnLst/>
              <a:rect r="r" b="b" t="t" l="l"/>
              <a:pathLst>
                <a:path h="609600" w="5803009">
                  <a:moveTo>
                    <a:pt x="5599809" y="0"/>
                  </a:moveTo>
                  <a:lnTo>
                    <a:pt x="0" y="0"/>
                  </a:lnTo>
                  <a:lnTo>
                    <a:pt x="203200" y="609600"/>
                  </a:lnTo>
                  <a:lnTo>
                    <a:pt x="5803009" y="609600"/>
                  </a:lnTo>
                  <a:lnTo>
                    <a:pt x="5599809" y="0"/>
                  </a:lnTo>
                  <a:close/>
                </a:path>
              </a:pathLst>
            </a:custGeom>
            <a:solidFill>
              <a:srgbClr val="45C9FF"/>
            </a:solidFill>
          </p:spPr>
        </p:sp>
        <p:sp>
          <p:nvSpPr>
            <p:cNvPr name="TextBox 7" id="7"/>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
        <p:nvSpPr>
          <p:cNvPr name="TextBox 8" id="8"/>
          <p:cNvSpPr txBox="true"/>
          <p:nvPr/>
        </p:nvSpPr>
        <p:spPr>
          <a:xfrm rot="0">
            <a:off x="2796210" y="3709150"/>
            <a:ext cx="12695581" cy="1628775"/>
          </a:xfrm>
          <a:prstGeom prst="rect">
            <a:avLst/>
          </a:prstGeom>
        </p:spPr>
        <p:txBody>
          <a:bodyPr anchor="t" rtlCol="false" tIns="0" lIns="0" bIns="0" rIns="0">
            <a:spAutoFit/>
          </a:bodyPr>
          <a:lstStyle/>
          <a:p>
            <a:pPr algn="ctr">
              <a:lnSpc>
                <a:spcPts val="12715"/>
              </a:lnSpc>
            </a:pPr>
            <a:r>
              <a:rPr lang="en-US" sz="10596">
                <a:solidFill>
                  <a:srgbClr val="000000"/>
                </a:solidFill>
                <a:latin typeface="Raleway"/>
              </a:rPr>
              <a:t>Device Protection</a:t>
            </a:r>
          </a:p>
        </p:txBody>
      </p:sp>
      <p:grpSp>
        <p:nvGrpSpPr>
          <p:cNvPr name="Group 9" id="9"/>
          <p:cNvGrpSpPr/>
          <p:nvPr/>
        </p:nvGrpSpPr>
        <p:grpSpPr>
          <a:xfrm rot="0">
            <a:off x="9308375" y="7492178"/>
            <a:ext cx="10068006" cy="1234440"/>
            <a:chOff x="0" y="0"/>
            <a:chExt cx="4971856" cy="609600"/>
          </a:xfrm>
        </p:grpSpPr>
        <p:sp>
          <p:nvSpPr>
            <p:cNvPr name="Freeform 10" id="10"/>
            <p:cNvSpPr/>
            <p:nvPr/>
          </p:nvSpPr>
          <p:spPr>
            <a:xfrm flipH="false" flipV="false" rot="0">
              <a:off x="0" y="0"/>
              <a:ext cx="4971856" cy="609600"/>
            </a:xfrm>
            <a:custGeom>
              <a:avLst/>
              <a:gdLst/>
              <a:ahLst/>
              <a:cxnLst/>
              <a:rect r="r" b="b" t="t" l="l"/>
              <a:pathLst>
                <a:path h="609600" w="4971856">
                  <a:moveTo>
                    <a:pt x="4768656" y="0"/>
                  </a:moveTo>
                  <a:lnTo>
                    <a:pt x="0" y="0"/>
                  </a:lnTo>
                  <a:lnTo>
                    <a:pt x="203200" y="609600"/>
                  </a:lnTo>
                  <a:lnTo>
                    <a:pt x="4971856" y="609600"/>
                  </a:lnTo>
                  <a:lnTo>
                    <a:pt x="4768656" y="0"/>
                  </a:lnTo>
                  <a:close/>
                </a:path>
              </a:pathLst>
            </a:custGeom>
            <a:solidFill>
              <a:srgbClr val="975EFF"/>
            </a:solidFill>
          </p:spPr>
        </p:sp>
        <p:sp>
          <p:nvSpPr>
            <p:cNvPr name="TextBox 11" id="11"/>
            <p:cNvSpPr txBox="true"/>
            <p:nvPr/>
          </p:nvSpPr>
          <p:spPr>
            <a:xfrm>
              <a:off x="101600" y="-38100"/>
              <a:ext cx="609600" cy="647700"/>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82085" y="3902801"/>
            <a:ext cx="12840796" cy="2309719"/>
          </a:xfrm>
          <a:prstGeom prst="rect">
            <a:avLst/>
          </a:prstGeom>
        </p:spPr>
        <p:txBody>
          <a:bodyPr anchor="t" rtlCol="false" tIns="0" lIns="0" bIns="0" rIns="0">
            <a:spAutoFit/>
          </a:bodyPr>
          <a:lstStyle/>
          <a:p>
            <a:pPr>
              <a:lnSpc>
                <a:spcPts val="9068"/>
              </a:lnSpc>
            </a:pPr>
            <a:r>
              <a:rPr lang="en-US" sz="8025">
                <a:solidFill>
                  <a:srgbClr val="000000"/>
                </a:solidFill>
                <a:latin typeface="Raleway"/>
              </a:rPr>
              <a:t>Passwords and best practices</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527778"/>
            <a:ext cx="9868900"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Passwords and best practices</a:t>
            </a:r>
          </a:p>
        </p:txBody>
      </p:sp>
      <p:sp>
        <p:nvSpPr>
          <p:cNvPr name="TextBox 12" id="12"/>
          <p:cNvSpPr txBox="true"/>
          <p:nvPr/>
        </p:nvSpPr>
        <p:spPr>
          <a:xfrm rot="0">
            <a:off x="577082" y="2916854"/>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Personal Information</a:t>
            </a:r>
          </a:p>
        </p:txBody>
      </p:sp>
      <p:sp>
        <p:nvSpPr>
          <p:cNvPr name="TextBox 13" id="13"/>
          <p:cNvSpPr txBox="true"/>
          <p:nvPr/>
        </p:nvSpPr>
        <p:spPr>
          <a:xfrm rot="0">
            <a:off x="577082" y="4227131"/>
            <a:ext cx="12803755" cy="5064544"/>
          </a:xfrm>
          <a:prstGeom prst="rect">
            <a:avLst/>
          </a:prstGeom>
        </p:spPr>
        <p:txBody>
          <a:bodyPr anchor="t" rtlCol="false" tIns="0" lIns="0" bIns="0" rIns="0">
            <a:spAutoFit/>
          </a:bodyPr>
          <a:lstStyle/>
          <a:p>
            <a:pPr marL="1237863" indent="-618932" lvl="1">
              <a:lnSpc>
                <a:spcPts val="8026"/>
              </a:lnSpc>
              <a:buFont typeface="Arial"/>
              <a:buChar char="•"/>
            </a:pPr>
            <a:r>
              <a:rPr lang="en-US" sz="5733">
                <a:solidFill>
                  <a:srgbClr val="000000"/>
                </a:solidFill>
                <a:latin typeface="Lato"/>
              </a:rPr>
              <a:t>Easy to Guess</a:t>
            </a:r>
          </a:p>
          <a:p>
            <a:pPr marL="1237863" indent="-618932" lvl="1">
              <a:lnSpc>
                <a:spcPts val="8026"/>
              </a:lnSpc>
              <a:buFont typeface="Arial"/>
              <a:buChar char="•"/>
            </a:pPr>
            <a:r>
              <a:rPr lang="en-US" sz="5733">
                <a:solidFill>
                  <a:srgbClr val="000000"/>
                </a:solidFill>
                <a:latin typeface="Lato"/>
              </a:rPr>
              <a:t>Can be obtained publicly</a:t>
            </a:r>
          </a:p>
          <a:p>
            <a:pPr marL="1237863" indent="-618932" lvl="1">
              <a:lnSpc>
                <a:spcPts val="8026"/>
              </a:lnSpc>
              <a:buFont typeface="Arial"/>
              <a:buChar char="•"/>
            </a:pPr>
            <a:r>
              <a:rPr lang="en-US" sz="5733">
                <a:solidFill>
                  <a:srgbClr val="000000"/>
                </a:solidFill>
                <a:latin typeface="Lato"/>
              </a:rPr>
              <a:t>Birthdays, names and Pets names.</a:t>
            </a:r>
          </a:p>
          <a:p>
            <a:pPr marL="1237863" indent="-618932" lvl="1">
              <a:lnSpc>
                <a:spcPts val="8026"/>
              </a:lnSpc>
              <a:buFont typeface="Arial"/>
              <a:buChar char="•"/>
            </a:pPr>
            <a:r>
              <a:rPr lang="en-US" sz="5733">
                <a:solidFill>
                  <a:srgbClr val="000000"/>
                </a:solidFill>
                <a:latin typeface="Lato"/>
              </a:rPr>
              <a:t>Symbols</a:t>
            </a:r>
          </a:p>
          <a:p>
            <a:pPr algn="l">
              <a:lnSpc>
                <a:spcPts val="8026"/>
              </a:lnSpc>
              <a:spcBef>
                <a:spcPct val="0"/>
              </a:spcBef>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772898"/>
            <a:ext cx="9898718"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Passwords and best practices</a:t>
            </a:r>
          </a:p>
        </p:txBody>
      </p:sp>
      <p:sp>
        <p:nvSpPr>
          <p:cNvPr name="TextBox 12" id="12"/>
          <p:cNvSpPr txBox="true"/>
          <p:nvPr/>
        </p:nvSpPr>
        <p:spPr>
          <a:xfrm rot="0">
            <a:off x="577082" y="3312698"/>
            <a:ext cx="12133109" cy="93832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Lato"/>
              </a:rPr>
              <a:t>Password Strenght Tool</a:t>
            </a:r>
          </a:p>
        </p:txBody>
      </p:sp>
      <p:sp>
        <p:nvSpPr>
          <p:cNvPr name="TextBox 13" id="13"/>
          <p:cNvSpPr txBox="true"/>
          <p:nvPr/>
        </p:nvSpPr>
        <p:spPr>
          <a:xfrm rot="0">
            <a:off x="577082" y="6986450"/>
            <a:ext cx="12133109" cy="680003"/>
          </a:xfrm>
          <a:prstGeom prst="rect">
            <a:avLst/>
          </a:prstGeom>
        </p:spPr>
        <p:txBody>
          <a:bodyPr anchor="t" rtlCol="false" tIns="0" lIns="0" bIns="0" rIns="0">
            <a:spAutoFit/>
          </a:bodyPr>
          <a:lstStyle/>
          <a:p>
            <a:pPr algn="l">
              <a:lnSpc>
                <a:spcPts val="5569"/>
              </a:lnSpc>
              <a:spcBef>
                <a:spcPct val="0"/>
              </a:spcBef>
            </a:pPr>
            <a:r>
              <a:rPr lang="en-US" sz="3978">
                <a:solidFill>
                  <a:srgbClr val="000000"/>
                </a:solidFill>
                <a:latin typeface="Fira Code"/>
              </a:rPr>
              <a:t>https://bitwarden.com/password-strength/</a:t>
            </a:r>
          </a:p>
        </p:txBody>
      </p:sp>
      <p:sp>
        <p:nvSpPr>
          <p:cNvPr name="TextBox 14" id="14"/>
          <p:cNvSpPr txBox="true"/>
          <p:nvPr/>
        </p:nvSpPr>
        <p:spPr>
          <a:xfrm rot="0">
            <a:off x="577082" y="5068492"/>
            <a:ext cx="10208056" cy="671790"/>
          </a:xfrm>
          <a:prstGeom prst="rect">
            <a:avLst/>
          </a:prstGeom>
        </p:spPr>
        <p:txBody>
          <a:bodyPr anchor="t" rtlCol="false" tIns="0" lIns="0" bIns="0" rIns="0">
            <a:spAutoFit/>
          </a:bodyPr>
          <a:lstStyle/>
          <a:p>
            <a:pPr algn="l">
              <a:lnSpc>
                <a:spcPts val="5497"/>
              </a:lnSpc>
              <a:spcBef>
                <a:spcPct val="0"/>
              </a:spcBef>
            </a:pPr>
            <a:r>
              <a:rPr lang="en-US" sz="3926">
                <a:solidFill>
                  <a:srgbClr val="000000"/>
                </a:solidFill>
                <a:latin typeface="Fira Code"/>
              </a:rPr>
              <a:t>https://lastpass.com/howsecure.php</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946878"/>
            <a:ext cx="11270329" cy="760426"/>
          </a:xfrm>
          <a:prstGeom prst="rect">
            <a:avLst/>
          </a:prstGeom>
        </p:spPr>
        <p:txBody>
          <a:bodyPr anchor="t" rtlCol="false" tIns="0" lIns="0" bIns="0" rIns="0">
            <a:spAutoFit/>
          </a:bodyPr>
          <a:lstStyle/>
          <a:p>
            <a:pPr>
              <a:lnSpc>
                <a:spcPts val="5853"/>
              </a:lnSpc>
            </a:pPr>
            <a:r>
              <a:rPr lang="en-US" sz="5180">
                <a:solidFill>
                  <a:srgbClr val="000000"/>
                </a:solidFill>
                <a:latin typeface="Raleway"/>
              </a:rPr>
              <a:t>Passwords and best practices</a:t>
            </a:r>
          </a:p>
        </p:txBody>
      </p:sp>
      <p:sp>
        <p:nvSpPr>
          <p:cNvPr name="TextBox 12" id="12"/>
          <p:cNvSpPr txBox="true"/>
          <p:nvPr/>
        </p:nvSpPr>
        <p:spPr>
          <a:xfrm rot="0">
            <a:off x="577082" y="2916854"/>
            <a:ext cx="12133109" cy="1900347"/>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Repeated Passwords / Frequent Change</a:t>
            </a:r>
          </a:p>
        </p:txBody>
      </p:sp>
      <p:sp>
        <p:nvSpPr>
          <p:cNvPr name="TextBox 13" id="13"/>
          <p:cNvSpPr txBox="true"/>
          <p:nvPr/>
        </p:nvSpPr>
        <p:spPr>
          <a:xfrm rot="0">
            <a:off x="619126" y="5029200"/>
            <a:ext cx="12803755" cy="3026194"/>
          </a:xfrm>
          <a:prstGeom prst="rect">
            <a:avLst/>
          </a:prstGeom>
        </p:spPr>
        <p:txBody>
          <a:bodyPr anchor="t" rtlCol="false" tIns="0" lIns="0" bIns="0" rIns="0">
            <a:spAutoFit/>
          </a:bodyPr>
          <a:lstStyle/>
          <a:p>
            <a:pPr marL="1237863" indent="-618932" lvl="1">
              <a:lnSpc>
                <a:spcPts val="8026"/>
              </a:lnSpc>
              <a:buFont typeface="Arial"/>
              <a:buChar char="•"/>
            </a:pPr>
            <a:r>
              <a:rPr lang="en-US" sz="5733">
                <a:solidFill>
                  <a:srgbClr val="000000"/>
                </a:solidFill>
                <a:latin typeface="Lato"/>
              </a:rPr>
              <a:t>Affect other accounts</a:t>
            </a:r>
          </a:p>
          <a:p>
            <a:pPr marL="1237863" indent="-618932" lvl="1">
              <a:lnSpc>
                <a:spcPts val="8026"/>
              </a:lnSpc>
              <a:buFont typeface="Arial"/>
              <a:buChar char="•"/>
            </a:pPr>
            <a:r>
              <a:rPr lang="en-US" sz="5733">
                <a:solidFill>
                  <a:srgbClr val="000000"/>
                </a:solidFill>
                <a:latin typeface="Lato"/>
              </a:rPr>
              <a:t>Increase risk of credential attacks</a:t>
            </a:r>
          </a:p>
          <a:p>
            <a:pPr algn="l" marL="1237863" indent="-618932" lvl="1">
              <a:lnSpc>
                <a:spcPts val="8026"/>
              </a:lnSpc>
              <a:spcBef>
                <a:spcPct val="0"/>
              </a:spcBef>
              <a:buFont typeface="Arial"/>
              <a:buChar char="•"/>
            </a:pPr>
            <a:r>
              <a:rPr lang="en-US" sz="5733">
                <a:solidFill>
                  <a:srgbClr val="000000"/>
                </a:solidFill>
                <a:latin typeface="Lato"/>
              </a:rPr>
              <a:t>Difficult to remember passwords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0" t="0" r="0" b="0"/>
            </a:stretch>
          </a:blipFill>
        </p:spPr>
      </p:sp>
      <p:grpSp>
        <p:nvGrpSpPr>
          <p:cNvPr name="Group 3" id="3"/>
          <p:cNvGrpSpPr/>
          <p:nvPr/>
        </p:nvGrpSpPr>
        <p:grpSpPr>
          <a:xfrm rot="0">
            <a:off x="13422881" y="0"/>
            <a:ext cx="4865119" cy="3900419"/>
            <a:chOff x="0" y="0"/>
            <a:chExt cx="6486825" cy="5200559"/>
          </a:xfrm>
        </p:grpSpPr>
        <p:pic>
          <p:nvPicPr>
            <p:cNvPr name="Picture 4" id="4"/>
            <p:cNvPicPr>
              <a:picLocks noChangeAspect="true"/>
            </p:cNvPicPr>
            <p:nvPr/>
          </p:nvPicPr>
          <p:blipFill>
            <a:blip r:embed="rId4"/>
            <a:srcRect l="14918" t="0" r="14918" b="0"/>
            <a:stretch>
              <a:fillRect/>
            </a:stretch>
          </p:blipFill>
          <p:spPr>
            <a:xfrm flipH="false" flipV="false">
              <a:off x="0" y="0"/>
              <a:ext cx="6486825" cy="5200559"/>
            </a:xfrm>
            <a:prstGeom prst="rect">
              <a:avLst/>
            </a:prstGeom>
          </p:spPr>
        </p:pic>
      </p:grpSp>
      <p:grpSp>
        <p:nvGrpSpPr>
          <p:cNvPr name="Group 5" id="5"/>
          <p:cNvGrpSpPr/>
          <p:nvPr/>
        </p:nvGrpSpPr>
        <p:grpSpPr>
          <a:xfrm rot="0">
            <a:off x="13417878" y="3454920"/>
            <a:ext cx="7682843" cy="800512"/>
            <a:chOff x="0" y="0"/>
            <a:chExt cx="2010270" cy="209460"/>
          </a:xfrm>
        </p:grpSpPr>
        <p:sp>
          <p:nvSpPr>
            <p:cNvPr name="Freeform 6" id="6"/>
            <p:cNvSpPr/>
            <p:nvPr/>
          </p:nvSpPr>
          <p:spPr>
            <a:xfrm flipH="false" flipV="false" rot="0">
              <a:off x="0" y="0"/>
              <a:ext cx="2010270" cy="209460"/>
            </a:xfrm>
            <a:custGeom>
              <a:avLst/>
              <a:gdLst/>
              <a:ahLst/>
              <a:cxnLst/>
              <a:rect r="r" b="b" t="t" l="l"/>
              <a:pathLst>
                <a:path h="209460" w="2010270">
                  <a:moveTo>
                    <a:pt x="0" y="0"/>
                  </a:moveTo>
                  <a:lnTo>
                    <a:pt x="2010270" y="0"/>
                  </a:lnTo>
                  <a:lnTo>
                    <a:pt x="2010270" y="209460"/>
                  </a:lnTo>
                  <a:lnTo>
                    <a:pt x="0" y="209460"/>
                  </a:lnTo>
                  <a:close/>
                </a:path>
              </a:pathLst>
            </a:custGeom>
            <a:solidFill>
              <a:srgbClr val="45C9FF"/>
            </a:solidFill>
          </p:spPr>
        </p:sp>
        <p:sp>
          <p:nvSpPr>
            <p:cNvPr name="TextBox 7" id="7"/>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grpSp>
        <p:nvGrpSpPr>
          <p:cNvPr name="Group 8" id="8"/>
          <p:cNvGrpSpPr/>
          <p:nvPr/>
        </p:nvGrpSpPr>
        <p:grpSpPr>
          <a:xfrm rot="0">
            <a:off x="13417878" y="4255432"/>
            <a:ext cx="7682843" cy="6871318"/>
            <a:chOff x="0" y="0"/>
            <a:chExt cx="2128604" cy="1903764"/>
          </a:xfrm>
        </p:grpSpPr>
        <p:sp>
          <p:nvSpPr>
            <p:cNvPr name="Freeform 9" id="9"/>
            <p:cNvSpPr/>
            <p:nvPr/>
          </p:nvSpPr>
          <p:spPr>
            <a:xfrm flipH="false" flipV="false" rot="0">
              <a:off x="0" y="0"/>
              <a:ext cx="2128604" cy="1903763"/>
            </a:xfrm>
            <a:custGeom>
              <a:avLst/>
              <a:gdLst/>
              <a:ahLst/>
              <a:cxnLst/>
              <a:rect r="r" b="b" t="t" l="l"/>
              <a:pathLst>
                <a:path h="1903763" w="2128604">
                  <a:moveTo>
                    <a:pt x="0" y="0"/>
                  </a:moveTo>
                  <a:lnTo>
                    <a:pt x="2128604" y="0"/>
                  </a:lnTo>
                  <a:lnTo>
                    <a:pt x="2128604" y="1903763"/>
                  </a:lnTo>
                  <a:lnTo>
                    <a:pt x="0" y="1903763"/>
                  </a:lnTo>
                  <a:close/>
                </a:path>
              </a:pathLst>
            </a:custGeom>
            <a:solidFill>
              <a:srgbClr val="975EFF"/>
            </a:solidFill>
          </p:spPr>
        </p:sp>
        <p:sp>
          <p:nvSpPr>
            <p:cNvPr name="TextBox 10" id="10"/>
            <p:cNvSpPr txBox="true"/>
            <p:nvPr/>
          </p:nvSpPr>
          <p:spPr>
            <a:xfrm>
              <a:off x="0" y="-38100"/>
              <a:ext cx="812800" cy="85090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577082" y="1988310"/>
            <a:ext cx="11091423" cy="750901"/>
          </a:xfrm>
          <a:prstGeom prst="rect">
            <a:avLst/>
          </a:prstGeom>
        </p:spPr>
        <p:txBody>
          <a:bodyPr anchor="t" rtlCol="false" tIns="0" lIns="0" bIns="0" rIns="0">
            <a:spAutoFit/>
          </a:bodyPr>
          <a:lstStyle/>
          <a:p>
            <a:pPr>
              <a:lnSpc>
                <a:spcPts val="5853"/>
              </a:lnSpc>
            </a:pPr>
            <a:r>
              <a:rPr lang="en-US" sz="5180">
                <a:solidFill>
                  <a:srgbClr val="000000"/>
                </a:solidFill>
                <a:latin typeface="Lato"/>
              </a:rPr>
              <a:t>Passwords and best practices</a:t>
            </a:r>
          </a:p>
        </p:txBody>
      </p:sp>
      <p:sp>
        <p:nvSpPr>
          <p:cNvPr name="TextBox 12" id="12"/>
          <p:cNvSpPr txBox="true"/>
          <p:nvPr/>
        </p:nvSpPr>
        <p:spPr>
          <a:xfrm rot="0">
            <a:off x="577082" y="3740876"/>
            <a:ext cx="12133109" cy="2862372"/>
          </a:xfrm>
          <a:prstGeom prst="rect">
            <a:avLst/>
          </a:prstGeom>
        </p:spPr>
        <p:txBody>
          <a:bodyPr anchor="t" rtlCol="false" tIns="0" lIns="0" bIns="0" rIns="0">
            <a:spAutoFit/>
          </a:bodyPr>
          <a:lstStyle/>
          <a:p>
            <a:pPr algn="l">
              <a:lnSpc>
                <a:spcPts val="7606"/>
              </a:lnSpc>
              <a:spcBef>
                <a:spcPct val="0"/>
              </a:spcBef>
            </a:pPr>
            <a:r>
              <a:rPr lang="en-US" sz="5433">
                <a:solidFill>
                  <a:srgbClr val="000000"/>
                </a:solidFill>
                <a:latin typeface="Fira Code"/>
              </a:rPr>
              <a:t>Two Factor Authentication (2FA_ or Multiple Factor Authentication (MFA)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DAFe7lU2JzA</dc:identifier>
  <dcterms:modified xsi:type="dcterms:W3CDTF">2011-08-01T06:04:30Z</dcterms:modified>
  <cp:revision>1</cp:revision>
  <dc:title>II Personnel Training Presentation - Week 2</dc:title>
</cp:coreProperties>
</file>